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9" r:id="rId6"/>
    <p:sldId id="267" r:id="rId7"/>
    <p:sldId id="268" r:id="rId8"/>
    <p:sldId id="265" r:id="rId9"/>
    <p:sldId id="261" r:id="rId10"/>
    <p:sldId id="260" r:id="rId11"/>
    <p:sldId id="258" r:id="rId12"/>
    <p:sldId id="259" r:id="rId13"/>
    <p:sldId id="256" r:id="rId14"/>
    <p:sldId id="257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psh.kiev.ua\VPSh\Stat\FC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psh.kiev.ua\VPSh\Stat\FC201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vpsh.kiev.ua\VPSh\Stat\&#1057;&#1090;&#1072;&#1090;&#1080;&#1089;&#1090;&#1080;&#1082;&#1072;%20&#1087;&#1086;%20&#1089;&#1072;&#1081;&#1090;&#1091;%20&#1050;&#1053;&#105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4.124734408198974E-2"/>
          <c:y val="4.259925842603008E-2"/>
          <c:w val="0.86473278340207471"/>
          <c:h val="0.90435403907844869"/>
        </c:manualLayout>
      </c:layout>
      <c:bar3DChart>
        <c:barDir val="col"/>
        <c:grouping val="standard"/>
        <c:ser>
          <c:idx val="0"/>
          <c:order val="0"/>
          <c:tx>
            <c:strRef>
              <c:f>Лист1!$A$2</c:f>
              <c:strCache>
                <c:ptCount val="1"/>
                <c:pt idx="0">
                  <c:v>1 семестр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383</c:v>
                </c:pt>
                <c:pt idx="1">
                  <c:v>390</c:v>
                </c:pt>
                <c:pt idx="2">
                  <c:v>423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 семестр</c:v>
                </c:pt>
              </c:strCache>
            </c:strRef>
          </c:tx>
          <c:dLbls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</c:dLbls>
          <c:cat>
            <c:strRef>
              <c:f>Лист1!$B$1:$D$1</c:f>
              <c:strCache>
                <c:ptCount val="3"/>
                <c:pt idx="0">
                  <c:v>2011/12</c:v>
                </c:pt>
                <c:pt idx="1">
                  <c:v>2012/13</c:v>
                </c:pt>
                <c:pt idx="2">
                  <c:v>2013/14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334</c:v>
                </c:pt>
                <c:pt idx="1">
                  <c:v>349</c:v>
                </c:pt>
              </c:numCache>
            </c:numRef>
          </c:val>
        </c:ser>
        <c:shape val="box"/>
        <c:axId val="99731328"/>
        <c:axId val="99732864"/>
        <c:axId val="58477184"/>
      </c:bar3DChart>
      <c:catAx>
        <c:axId val="9973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99732864"/>
        <c:crosses val="autoZero"/>
        <c:auto val="1"/>
        <c:lblAlgn val="ctr"/>
        <c:lblOffset val="100"/>
      </c:catAx>
      <c:valAx>
        <c:axId val="997328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99731328"/>
        <c:crosses val="autoZero"/>
        <c:crossBetween val="between"/>
      </c:valAx>
      <c:serAx>
        <c:axId val="5847718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aseline="0"/>
            </a:pPr>
            <a:endParaRPr lang="ru-RU"/>
          </a:p>
        </c:txPr>
        <c:crossAx val="99732864"/>
        <c:crosses val="autoZero"/>
      </c:ser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ndard"/>
        <c:ser>
          <c:idx val="0"/>
          <c:order val="0"/>
          <c:tx>
            <c:strRef>
              <c:f>FCStat!$C$13</c:f>
              <c:strCache>
                <c:ptCount val="1"/>
                <c:pt idx="0">
                  <c:v>Звернень за місяць</c:v>
                </c:pt>
              </c:strCache>
            </c:strRef>
          </c:tx>
          <c:marker>
            <c:symbol val="none"/>
          </c:marker>
          <c:cat>
            <c:strRef>
              <c:f>FCStat!$D$12:$Q$12</c:f>
              <c:strCache>
                <c:ptCount val="14"/>
                <c:pt idx="0">
                  <c:v>лютий</c:v>
                </c:pt>
                <c:pt idx="1">
                  <c:v>березень</c:v>
                </c:pt>
                <c:pt idx="2">
                  <c:v>квітень</c:v>
                </c:pt>
                <c:pt idx="3">
                  <c:v>травень</c:v>
                </c:pt>
                <c:pt idx="4">
                  <c:v>червень</c:v>
                </c:pt>
                <c:pt idx="5">
                  <c:v>липень</c:v>
                </c:pt>
                <c:pt idx="6">
                  <c:v>серпень</c:v>
                </c:pt>
                <c:pt idx="7">
                  <c:v>вересень</c:v>
                </c:pt>
                <c:pt idx="8">
                  <c:v>жовтень</c:v>
                </c:pt>
                <c:pt idx="9">
                  <c:v>листопад</c:v>
                </c:pt>
                <c:pt idx="10">
                  <c:v>грудень</c:v>
                </c:pt>
                <c:pt idx="11">
                  <c:v>січень</c:v>
                </c:pt>
                <c:pt idx="12">
                  <c:v>лютий</c:v>
                </c:pt>
                <c:pt idx="13">
                  <c:v>березень</c:v>
                </c:pt>
              </c:strCache>
            </c:strRef>
          </c:cat>
          <c:val>
            <c:numRef>
              <c:f>FCStat!$D$13:$Q$13</c:f>
              <c:numCache>
                <c:formatCode>General</c:formatCode>
                <c:ptCount val="14"/>
                <c:pt idx="0">
                  <c:v>2794</c:v>
                </c:pt>
                <c:pt idx="1">
                  <c:v>3322</c:v>
                </c:pt>
                <c:pt idx="2">
                  <c:v>6209</c:v>
                </c:pt>
                <c:pt idx="3">
                  <c:v>4297</c:v>
                </c:pt>
                <c:pt idx="4">
                  <c:v>5875</c:v>
                </c:pt>
                <c:pt idx="5">
                  <c:v>11100</c:v>
                </c:pt>
                <c:pt idx="6">
                  <c:v>8587</c:v>
                </c:pt>
                <c:pt idx="7">
                  <c:v>7209</c:v>
                </c:pt>
                <c:pt idx="8">
                  <c:v>4675</c:v>
                </c:pt>
                <c:pt idx="9">
                  <c:v>4257</c:v>
                </c:pt>
                <c:pt idx="10">
                  <c:v>3968</c:v>
                </c:pt>
                <c:pt idx="11">
                  <c:v>4126</c:v>
                </c:pt>
                <c:pt idx="12">
                  <c:v>4325</c:v>
                </c:pt>
                <c:pt idx="13">
                  <c:v>3707</c:v>
                </c:pt>
              </c:numCache>
            </c:numRef>
          </c:val>
        </c:ser>
        <c:ser>
          <c:idx val="1"/>
          <c:order val="1"/>
          <c:tx>
            <c:strRef>
              <c:f>FCStat!$C$14</c:f>
              <c:strCache>
                <c:ptCount val="1"/>
                <c:pt idx="0">
                  <c:v>Відвідувачів на місяць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FCStat!$D$12:$Q$12</c:f>
              <c:strCache>
                <c:ptCount val="14"/>
                <c:pt idx="0">
                  <c:v>лютий</c:v>
                </c:pt>
                <c:pt idx="1">
                  <c:v>березень</c:v>
                </c:pt>
                <c:pt idx="2">
                  <c:v>квітень</c:v>
                </c:pt>
                <c:pt idx="3">
                  <c:v>травень</c:v>
                </c:pt>
                <c:pt idx="4">
                  <c:v>червень</c:v>
                </c:pt>
                <c:pt idx="5">
                  <c:v>липень</c:v>
                </c:pt>
                <c:pt idx="6">
                  <c:v>серпень</c:v>
                </c:pt>
                <c:pt idx="7">
                  <c:v>вересень</c:v>
                </c:pt>
                <c:pt idx="8">
                  <c:v>жовтень</c:v>
                </c:pt>
                <c:pt idx="9">
                  <c:v>листопад</c:v>
                </c:pt>
                <c:pt idx="10">
                  <c:v>грудень</c:v>
                </c:pt>
                <c:pt idx="11">
                  <c:v>січень</c:v>
                </c:pt>
                <c:pt idx="12">
                  <c:v>лютий</c:v>
                </c:pt>
                <c:pt idx="13">
                  <c:v>березень</c:v>
                </c:pt>
              </c:strCache>
            </c:strRef>
          </c:cat>
          <c:val>
            <c:numRef>
              <c:f>FCStat!$D$14:$Q$14</c:f>
              <c:numCache>
                <c:formatCode>General</c:formatCode>
                <c:ptCount val="14"/>
                <c:pt idx="0">
                  <c:v>1767</c:v>
                </c:pt>
                <c:pt idx="1">
                  <c:v>2073</c:v>
                </c:pt>
                <c:pt idx="2">
                  <c:v>2950</c:v>
                </c:pt>
                <c:pt idx="3">
                  <c:v>2273</c:v>
                </c:pt>
                <c:pt idx="4">
                  <c:v>3075</c:v>
                </c:pt>
                <c:pt idx="5">
                  <c:v>4336</c:v>
                </c:pt>
                <c:pt idx="6">
                  <c:v>3694</c:v>
                </c:pt>
                <c:pt idx="7">
                  <c:v>3280</c:v>
                </c:pt>
                <c:pt idx="8">
                  <c:v>2577</c:v>
                </c:pt>
                <c:pt idx="9">
                  <c:v>2328</c:v>
                </c:pt>
                <c:pt idx="10">
                  <c:v>2125</c:v>
                </c:pt>
                <c:pt idx="11">
                  <c:v>2334</c:v>
                </c:pt>
                <c:pt idx="12">
                  <c:v>2403</c:v>
                </c:pt>
                <c:pt idx="13">
                  <c:v>2008</c:v>
                </c:pt>
              </c:numCache>
            </c:numRef>
          </c:val>
        </c:ser>
        <c:marker val="1"/>
        <c:axId val="102251136"/>
        <c:axId val="109404544"/>
      </c:lineChart>
      <c:catAx>
        <c:axId val="10225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9404544"/>
        <c:crosses val="autoZero"/>
        <c:auto val="1"/>
        <c:lblAlgn val="ctr"/>
        <c:lblOffset val="100"/>
      </c:catAx>
      <c:valAx>
        <c:axId val="1094045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2251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7121901428988063E-2"/>
          <c:y val="1.7634619208997383E-2"/>
          <c:w val="0.94102624671916013"/>
          <c:h val="0.75498751046104151"/>
        </c:manualLayout>
      </c:layout>
      <c:lineChart>
        <c:grouping val="standard"/>
        <c:ser>
          <c:idx val="0"/>
          <c:order val="0"/>
          <c:tx>
            <c:strRef>
              <c:f>FCStat!$C$16</c:f>
              <c:strCache>
                <c:ptCount val="1"/>
                <c:pt idx="0">
                  <c:v>Стор/відвід.</c:v>
                </c:pt>
              </c:strCache>
            </c:strRef>
          </c:tx>
          <c:marker>
            <c:symbol val="none"/>
          </c:marker>
          <c:cat>
            <c:strRef>
              <c:f>FCStat!$D$15:$Q$15</c:f>
              <c:strCache>
                <c:ptCount val="14"/>
                <c:pt idx="0">
                  <c:v>лютий</c:v>
                </c:pt>
                <c:pt idx="1">
                  <c:v>березень</c:v>
                </c:pt>
                <c:pt idx="2">
                  <c:v>квітень</c:v>
                </c:pt>
                <c:pt idx="3">
                  <c:v>травень</c:v>
                </c:pt>
                <c:pt idx="4">
                  <c:v>червень</c:v>
                </c:pt>
                <c:pt idx="5">
                  <c:v>липень</c:v>
                </c:pt>
                <c:pt idx="6">
                  <c:v>серпень</c:v>
                </c:pt>
                <c:pt idx="7">
                  <c:v>вересень</c:v>
                </c:pt>
                <c:pt idx="8">
                  <c:v>жовтень</c:v>
                </c:pt>
                <c:pt idx="9">
                  <c:v>листопад</c:v>
                </c:pt>
                <c:pt idx="10">
                  <c:v>грудень</c:v>
                </c:pt>
                <c:pt idx="11">
                  <c:v>січень</c:v>
                </c:pt>
                <c:pt idx="12">
                  <c:v>лютий</c:v>
                </c:pt>
                <c:pt idx="13">
                  <c:v>березень</c:v>
                </c:pt>
              </c:strCache>
            </c:strRef>
          </c:cat>
          <c:val>
            <c:numRef>
              <c:f>FCStat!$D$16:$Q$16</c:f>
              <c:numCache>
                <c:formatCode>General</c:formatCode>
                <c:ptCount val="14"/>
                <c:pt idx="0">
                  <c:v>5.85</c:v>
                </c:pt>
                <c:pt idx="1">
                  <c:v>5.31</c:v>
                </c:pt>
                <c:pt idx="2">
                  <c:v>4.24</c:v>
                </c:pt>
                <c:pt idx="3">
                  <c:v>4.42</c:v>
                </c:pt>
                <c:pt idx="4">
                  <c:v>5.2</c:v>
                </c:pt>
                <c:pt idx="5">
                  <c:v>4.38</c:v>
                </c:pt>
                <c:pt idx="6">
                  <c:v>4.71</c:v>
                </c:pt>
                <c:pt idx="7">
                  <c:v>4.72</c:v>
                </c:pt>
                <c:pt idx="8">
                  <c:v>8.2000000000000011</c:v>
                </c:pt>
                <c:pt idx="9">
                  <c:v>5.98</c:v>
                </c:pt>
                <c:pt idx="10">
                  <c:v>4.42</c:v>
                </c:pt>
                <c:pt idx="11">
                  <c:v>4.6899999999999995</c:v>
                </c:pt>
                <c:pt idx="12">
                  <c:v>3.84</c:v>
                </c:pt>
                <c:pt idx="13">
                  <c:v>4.6899999999999995</c:v>
                </c:pt>
              </c:numCache>
            </c:numRef>
          </c:val>
        </c:ser>
        <c:ser>
          <c:idx val="1"/>
          <c:order val="1"/>
          <c:tx>
            <c:strRef>
              <c:f>FCStat!$C$17</c:f>
              <c:strCache>
                <c:ptCount val="1"/>
                <c:pt idx="0">
                  <c:v>Сер.час відв.(хв.)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strRef>
              <c:f>FCStat!$D$15:$Q$15</c:f>
              <c:strCache>
                <c:ptCount val="14"/>
                <c:pt idx="0">
                  <c:v>лютий</c:v>
                </c:pt>
                <c:pt idx="1">
                  <c:v>березень</c:v>
                </c:pt>
                <c:pt idx="2">
                  <c:v>квітень</c:v>
                </c:pt>
                <c:pt idx="3">
                  <c:v>травень</c:v>
                </c:pt>
                <c:pt idx="4">
                  <c:v>червень</c:v>
                </c:pt>
                <c:pt idx="5">
                  <c:v>липень</c:v>
                </c:pt>
                <c:pt idx="6">
                  <c:v>серпень</c:v>
                </c:pt>
                <c:pt idx="7">
                  <c:v>вересень</c:v>
                </c:pt>
                <c:pt idx="8">
                  <c:v>жовтень</c:v>
                </c:pt>
                <c:pt idx="9">
                  <c:v>листопад</c:v>
                </c:pt>
                <c:pt idx="10">
                  <c:v>грудень</c:v>
                </c:pt>
                <c:pt idx="11">
                  <c:v>січень</c:v>
                </c:pt>
                <c:pt idx="12">
                  <c:v>лютий</c:v>
                </c:pt>
                <c:pt idx="13">
                  <c:v>березень</c:v>
                </c:pt>
              </c:strCache>
            </c:strRef>
          </c:cat>
          <c:val>
            <c:numRef>
              <c:f>FCStat!$D$17:$Q$17</c:f>
              <c:numCache>
                <c:formatCode>General</c:formatCode>
                <c:ptCount val="14"/>
                <c:pt idx="0">
                  <c:v>3.4</c:v>
                </c:pt>
                <c:pt idx="1">
                  <c:v>3.15</c:v>
                </c:pt>
                <c:pt idx="2">
                  <c:v>3.25</c:v>
                </c:pt>
                <c:pt idx="3" formatCode="0.00">
                  <c:v>3.2333333333333343</c:v>
                </c:pt>
                <c:pt idx="4" formatCode="0.00">
                  <c:v>3.6666666666666665</c:v>
                </c:pt>
                <c:pt idx="5" formatCode="0.00">
                  <c:v>3.9499999999999997</c:v>
                </c:pt>
                <c:pt idx="6" formatCode="0.00">
                  <c:v>3.4833333333333343</c:v>
                </c:pt>
                <c:pt idx="7" formatCode="0.00">
                  <c:v>3.5166666666666657</c:v>
                </c:pt>
                <c:pt idx="8" formatCode="0.00">
                  <c:v>3.4666666666666668</c:v>
                </c:pt>
                <c:pt idx="9">
                  <c:v>3.3499999999999992</c:v>
                </c:pt>
                <c:pt idx="10" formatCode="0.00">
                  <c:v>3.2333333333333343</c:v>
                </c:pt>
                <c:pt idx="11" formatCode="0.00">
                  <c:v>2.9833333333333343</c:v>
                </c:pt>
                <c:pt idx="12" formatCode="0.00">
                  <c:v>2.7333333333333343</c:v>
                </c:pt>
                <c:pt idx="13" formatCode="0.00">
                  <c:v>3.1166666666666667</c:v>
                </c:pt>
              </c:numCache>
            </c:numRef>
          </c:val>
        </c:ser>
        <c:marker val="1"/>
        <c:axId val="120159616"/>
        <c:axId val="120178560"/>
      </c:lineChart>
      <c:catAx>
        <c:axId val="120159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178560"/>
        <c:crosses val="autoZero"/>
        <c:auto val="1"/>
        <c:lblAlgn val="ctr"/>
        <c:lblOffset val="100"/>
      </c:catAx>
      <c:valAx>
        <c:axId val="120178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1596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1286351706036742"/>
          <c:y val="5.1400554097404488E-2"/>
          <c:w val="0.64515026246719243"/>
          <c:h val="0.718960338291047"/>
        </c:manualLayout>
      </c:layout>
      <c:lineChart>
        <c:grouping val="standard"/>
        <c:ser>
          <c:idx val="0"/>
          <c:order val="0"/>
          <c:tx>
            <c:strRef>
              <c:f>Лист2!$A$2</c:f>
              <c:strCache>
                <c:ptCount val="1"/>
                <c:pt idx="0">
                  <c:v>Звернень</c:v>
                </c:pt>
              </c:strCache>
            </c:strRef>
          </c:tx>
          <c:marker>
            <c:symbol val="none"/>
          </c:marker>
          <c:cat>
            <c:strRef>
              <c:f>Лист2!$B$1:$M$1</c:f>
              <c:strCache>
                <c:ptCount val="12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  <c:pt idx="3">
                  <c:v>липень</c:v>
                </c:pt>
                <c:pt idx="4">
                  <c:v>серпень</c:v>
                </c:pt>
                <c:pt idx="5">
                  <c:v>вересень</c:v>
                </c:pt>
                <c:pt idx="6">
                  <c:v>жовтень</c:v>
                </c:pt>
                <c:pt idx="7">
                  <c:v>листопад</c:v>
                </c:pt>
                <c:pt idx="8">
                  <c:v>грудень</c:v>
                </c:pt>
                <c:pt idx="9">
                  <c:v>січень</c:v>
                </c:pt>
                <c:pt idx="10">
                  <c:v>лютий</c:v>
                </c:pt>
                <c:pt idx="11">
                  <c:v>березень</c:v>
                </c:pt>
              </c:strCache>
            </c:strRef>
          </c:cat>
          <c:val>
            <c:numRef>
              <c:f>Лист2!$B$2:$M$2</c:f>
              <c:numCache>
                <c:formatCode>0.0%</c:formatCode>
                <c:ptCount val="12"/>
                <c:pt idx="0">
                  <c:v>6.2964577988256915E-2</c:v>
                </c:pt>
                <c:pt idx="1">
                  <c:v>4.8856749781128125E-2</c:v>
                </c:pt>
                <c:pt idx="2">
                  <c:v>4.2670482194606466E-2</c:v>
                </c:pt>
                <c:pt idx="3">
                  <c:v>2.3723879687870698E-2</c:v>
                </c:pt>
                <c:pt idx="4">
                  <c:v>2.6702116081284897E-2</c:v>
                </c:pt>
                <c:pt idx="5">
                  <c:v>5.0558606324559725E-2</c:v>
                </c:pt>
                <c:pt idx="6">
                  <c:v>3.9518174133558744E-2</c:v>
                </c:pt>
                <c:pt idx="7">
                  <c:v>3.2253665189226059E-2</c:v>
                </c:pt>
                <c:pt idx="8">
                  <c:v>3.3436135969125515E-2</c:v>
                </c:pt>
                <c:pt idx="9">
                  <c:v>3.1808685328378813E-2</c:v>
                </c:pt>
                <c:pt idx="10">
                  <c:v>2.3476726828606329E-2</c:v>
                </c:pt>
                <c:pt idx="11">
                  <c:v>2.1217411212546146E-2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Запитів</c:v>
                </c:pt>
              </c:strCache>
            </c:strRef>
          </c:tx>
          <c:marker>
            <c:symbol val="none"/>
          </c:marker>
          <c:cat>
            <c:strRef>
              <c:f>Лист2!$B$1:$M$1</c:f>
              <c:strCache>
                <c:ptCount val="12"/>
                <c:pt idx="0">
                  <c:v>квітень</c:v>
                </c:pt>
                <c:pt idx="1">
                  <c:v>травень</c:v>
                </c:pt>
                <c:pt idx="2">
                  <c:v>червень</c:v>
                </c:pt>
                <c:pt idx="3">
                  <c:v>липень</c:v>
                </c:pt>
                <c:pt idx="4">
                  <c:v>серпень</c:v>
                </c:pt>
                <c:pt idx="5">
                  <c:v>вересень</c:v>
                </c:pt>
                <c:pt idx="6">
                  <c:v>жовтень</c:v>
                </c:pt>
                <c:pt idx="7">
                  <c:v>листопад</c:v>
                </c:pt>
                <c:pt idx="8">
                  <c:v>грудень</c:v>
                </c:pt>
                <c:pt idx="9">
                  <c:v>січень</c:v>
                </c:pt>
                <c:pt idx="10">
                  <c:v>лютий</c:v>
                </c:pt>
                <c:pt idx="11">
                  <c:v>березень</c:v>
                </c:pt>
              </c:strCache>
            </c:strRef>
          </c:cat>
          <c:val>
            <c:numRef>
              <c:f>Лист2!$B$3:$M$3</c:f>
              <c:numCache>
                <c:formatCode>0.0%</c:formatCode>
                <c:ptCount val="12"/>
                <c:pt idx="0">
                  <c:v>7.4071398023724311E-2</c:v>
                </c:pt>
                <c:pt idx="1">
                  <c:v>5.5401816707407417E-2</c:v>
                </c:pt>
                <c:pt idx="2">
                  <c:v>4.9114571192013082E-2</c:v>
                </c:pt>
                <c:pt idx="3">
                  <c:v>1.3127514669156558E-2</c:v>
                </c:pt>
                <c:pt idx="4">
                  <c:v>1.3817984219837204E-2</c:v>
                </c:pt>
                <c:pt idx="5">
                  <c:v>6.1626209152339163E-2</c:v>
                </c:pt>
                <c:pt idx="6">
                  <c:v>9.4844243658288599E-2</c:v>
                </c:pt>
                <c:pt idx="7">
                  <c:v>5.9749612142919184E-2</c:v>
                </c:pt>
                <c:pt idx="8">
                  <c:v>4.8451202263083457E-2</c:v>
                </c:pt>
                <c:pt idx="9">
                  <c:v>4.4427521225451294E-2</c:v>
                </c:pt>
                <c:pt idx="10">
                  <c:v>3.420359459019736E-2</c:v>
                </c:pt>
                <c:pt idx="11">
                  <c:v>3.9456665554625091E-2</c:v>
                </c:pt>
              </c:numCache>
            </c:numRef>
          </c:val>
        </c:ser>
        <c:marker val="1"/>
        <c:axId val="121118080"/>
        <c:axId val="121169792"/>
      </c:lineChart>
      <c:catAx>
        <c:axId val="1211180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1169792"/>
        <c:crosses val="autoZero"/>
        <c:auto val="1"/>
        <c:lblAlgn val="ctr"/>
        <c:lblOffset val="100"/>
      </c:catAx>
      <c:valAx>
        <c:axId val="121169792"/>
        <c:scaling>
          <c:orientation val="minMax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211180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uk-UA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0BE44-11A1-49A3-BB5C-6F57927F2748}" type="datetimeFigureOut">
              <a:rPr lang="uk-UA" smtClean="0"/>
              <a:pPr/>
              <a:t>13.04.2014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A7663-DA06-40B1-8D70-02A22B5D78B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FF0000"/>
                </a:solidFill>
                <a:latin typeface="Arial Black" pitchFamily="34" charset="0"/>
              </a:rPr>
              <a:t>Інформаційно-обчислювальний сектор (</a:t>
            </a:r>
            <a:r>
              <a:rPr lang="uk-UA" sz="5400" dirty="0" err="1" smtClean="0">
                <a:solidFill>
                  <a:srgbClr val="FF0000"/>
                </a:solidFill>
                <a:latin typeface="Arial Black" pitchFamily="34" charset="0"/>
              </a:rPr>
              <a:t>ІОС</a:t>
            </a:r>
            <a:r>
              <a:rPr lang="uk-UA" sz="54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uk-UA" sz="5200" b="1" dirty="0" smtClean="0">
                <a:solidFill>
                  <a:schemeClr val="tx2"/>
                </a:solidFill>
              </a:rPr>
              <a:t>факультету кібернетики</a:t>
            </a:r>
          </a:p>
          <a:p>
            <a:endParaRPr lang="uk-UA" sz="3600" b="1" dirty="0" smtClean="0">
              <a:solidFill>
                <a:schemeClr val="tx2"/>
              </a:solidFill>
            </a:endParaRPr>
          </a:p>
          <a:p>
            <a:r>
              <a:rPr lang="uk-UA" sz="3600" b="1" dirty="0" smtClean="0">
                <a:solidFill>
                  <a:schemeClr val="tx2"/>
                </a:solidFill>
                <a:latin typeface="Segoe Script" pitchFamily="34" charset="0"/>
              </a:rPr>
              <a:t>Сектор засновано у 1997 році</a:t>
            </a:r>
            <a:endParaRPr lang="ru-RU" sz="36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С</a:t>
            </a:r>
            <a:r>
              <a:rPr lang="uk-UA" dirty="0" smtClean="0"/>
              <a:t>татистика використання сайту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03648" y="1700808"/>
          <a:ext cx="6915150" cy="4386533"/>
        </p:xfrm>
        <a:graphic>
          <a:graphicData uri="http://schemas.openxmlformats.org/drawingml/2006/table">
            <a:tbl>
              <a:tblPr/>
              <a:tblGrid>
                <a:gridCol w="2698595"/>
                <a:gridCol w="1068194"/>
                <a:gridCol w="1161895"/>
                <a:gridCol w="1086934"/>
                <a:gridCol w="899532"/>
              </a:tblGrid>
              <a:tr h="388834">
                <a:tc>
                  <a:txBody>
                    <a:bodyPr/>
                    <a:lstStyle/>
                    <a:p>
                      <a:pPr algn="just" fontAlgn="t"/>
                      <a:endParaRPr lang="uk-UA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Всього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 середньому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6551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 місяць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 тиждень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за день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Звернень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64455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589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Користувачів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29619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3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Середня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кількість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проглянутих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сторінок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за 1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відвідування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4,93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78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Середній час перебування на сайті (хв.)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uk-UA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Трафік</a:t>
            </a:r>
            <a:r>
              <a:rPr lang="uk-UA" dirty="0" smtClean="0"/>
              <a:t> факультетського сайту </a:t>
            </a:r>
            <a:br>
              <a:rPr lang="uk-UA" dirty="0" smtClean="0"/>
            </a:br>
            <a:r>
              <a:rPr lang="uk-UA" dirty="0" smtClean="0"/>
              <a:t>(лютий 2013 – березень 2014)</a:t>
            </a:r>
            <a:endParaRPr lang="uk-UA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2132856"/>
          <a:ext cx="84249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Трафік</a:t>
            </a:r>
            <a:r>
              <a:rPr lang="uk-UA" dirty="0" smtClean="0"/>
              <a:t> факультетського сайту </a:t>
            </a:r>
            <a:br>
              <a:rPr lang="uk-UA" dirty="0" smtClean="0"/>
            </a:br>
            <a:r>
              <a:rPr lang="uk-UA" dirty="0" smtClean="0"/>
              <a:t>(лютий 2013 – березень 2014)</a:t>
            </a:r>
            <a:endParaRPr lang="uk-UA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39552" y="1700808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Трафік</a:t>
            </a:r>
            <a:r>
              <a:rPr lang="uk-UA" dirty="0" smtClean="0"/>
              <a:t> факультетського сайту (квітень 2013 – березень 2014)</a:t>
            </a:r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12440" y="1397001"/>
          <a:ext cx="7620000" cy="524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9680"/>
                <a:gridCol w="2880320"/>
              </a:tblGrid>
              <a:tr h="79200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Кількість звернень (заходів) до сайту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68 335</a:t>
                      </a:r>
                      <a:endParaRPr lang="uk-UA" sz="32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Відсоток від звернень до університетського сайту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2400" dirty="0" smtClean="0"/>
                        <a:t>3,2%</a:t>
                      </a:r>
                      <a:endParaRPr lang="uk-UA" sz="24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Кількість зроблених запитів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333 633</a:t>
                      </a:r>
                      <a:endParaRPr lang="uk-UA" sz="32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Відсоток від запитів до університетського сайту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uk-UA" sz="2400" dirty="0" smtClean="0"/>
                        <a:t>3,0%</a:t>
                      </a:r>
                      <a:endParaRPr lang="uk-UA" sz="24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В середньому переглянуто сторінок за 1 звернення до сайту </a:t>
                      </a:r>
                    </a:p>
                    <a:p>
                      <a:pPr algn="l"/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>
                          <a:sym typeface="Symbol"/>
                        </a:rPr>
                        <a:t>5</a:t>
                      </a:r>
                      <a:endParaRPr lang="uk-UA" sz="3200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pPr algn="l"/>
                      <a:r>
                        <a:rPr lang="uk-UA" sz="2400" dirty="0" smtClean="0"/>
                        <a:t>Користувачів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26 442</a:t>
                      </a:r>
                      <a:endParaRPr lang="uk-UA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Частка факультетського </a:t>
            </a:r>
            <a:r>
              <a:rPr lang="uk-UA" dirty="0" err="1" smtClean="0"/>
              <a:t>трафіку</a:t>
            </a:r>
            <a:endParaRPr lang="uk-UA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23528" y="1484784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000" dirty="0" smtClean="0">
                <a:latin typeface="Arial Black" pitchFamily="34" charset="0"/>
              </a:rPr>
              <a:t>Дякую за увагу!</a:t>
            </a:r>
            <a:r>
              <a:rPr lang="ru-RU" sz="8000" dirty="0" smtClean="0">
                <a:latin typeface="Arial Black" pitchFamily="34" charset="0"/>
              </a:rPr>
              <a:t/>
            </a:r>
            <a:br>
              <a:rPr lang="ru-RU" sz="8000" dirty="0" smtClean="0">
                <a:latin typeface="Arial Black" pitchFamily="34" charset="0"/>
              </a:rPr>
            </a:br>
            <a:endParaRPr lang="ru-RU" sz="8000" dirty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 все це починалось так…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661248"/>
            <a:ext cx="80590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Керуюча обчислювальна машина Інтеграл, 1957 рік</a:t>
            </a:r>
            <a:endParaRPr lang="uk-UA" dirty="0" smtClean="0"/>
          </a:p>
          <a:p>
            <a:pPr algn="ctr"/>
            <a:r>
              <a:rPr lang="uk-UA" dirty="0" smtClean="0"/>
              <a:t>Корпус Наукової бібліотеки </a:t>
            </a:r>
            <a:r>
              <a:rPr lang="uk-UA" dirty="0" err="1" smtClean="0"/>
              <a:t>КДУ</a:t>
            </a:r>
            <a:r>
              <a:rPr lang="uk-UA" dirty="0" smtClean="0"/>
              <a:t>, 4-й поверх.</a:t>
            </a:r>
            <a:endParaRPr lang="ru-RU" dirty="0"/>
          </a:p>
        </p:txBody>
      </p:sp>
      <p:pic>
        <p:nvPicPr>
          <p:cNvPr id="6" name="Рисунок 5" descr="Интеграл 1957 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705" y="1252339"/>
            <a:ext cx="6002631" cy="433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Штат </a:t>
            </a:r>
            <a:r>
              <a:rPr lang="uk-UA" dirty="0" err="1" smtClean="0"/>
              <a:t>ІОС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1799064"/>
          <a:ext cx="734481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1550574"/>
                <a:gridCol w="132974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Посади</a:t>
                      </a:r>
                      <a:endParaRPr lang="ru-RU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Кількість</a:t>
                      </a:r>
                      <a:endParaRPr lang="ru-R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 smtClean="0"/>
                        <a:t>Сер.зарплата</a:t>
                      </a:r>
                      <a:endParaRPr lang="ru-RU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Керівник сектору, керівники напрямів діяльності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3102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Інженери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2863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Техніки, оператори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7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2354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Всього</a:t>
                      </a:r>
                      <a:endParaRPr lang="ru-RU" sz="28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21</a:t>
                      </a:r>
                      <a:endParaRPr lang="ru-RU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2739</a:t>
                      </a:r>
                      <a:endParaRPr lang="ru-RU" sz="2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Комп'ютерні класи </a:t>
            </a:r>
            <a:r>
              <a:rPr lang="uk-UA" dirty="0" err="1" smtClean="0"/>
              <a:t>ІОС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5248"/>
          <a:ext cx="822960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936104"/>
                <a:gridCol w="2376264"/>
                <a:gridCol w="720080"/>
                <a:gridCol w="936104"/>
                <a:gridCol w="2458616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Марка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Aser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P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-266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Core2 Duo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ІІІ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2000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 733/128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AMI 61 Core2 Duo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0/815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</a:t>
                      </a: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0/815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Core2 Duo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P-420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AMD K6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Р4-2,8-800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Celeron 2,8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705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Core2 Duo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6165304"/>
            <a:ext cx="7468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Всього:  14 класів, 129 комп'ютерів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Завантаженість класів</a:t>
            </a:r>
            <a:br>
              <a:rPr lang="uk-UA" dirty="0" smtClean="0"/>
            </a:br>
            <a:r>
              <a:rPr lang="uk-UA" sz="4000" dirty="0" smtClean="0"/>
              <a:t>(годин на тиждень)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611560" y="1628800"/>
          <a:ext cx="8001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Комп'ютерні сервіси факультету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err="1" smtClean="0">
                <a:latin typeface="Arial"/>
                <a:ea typeface="Times New Roman"/>
              </a:rPr>
              <a:t>хостинг</a:t>
            </a:r>
            <a:r>
              <a:rPr lang="uk-UA" sz="2400" dirty="0" smtClean="0">
                <a:latin typeface="Arial"/>
                <a:ea typeface="Times New Roman"/>
              </a:rPr>
              <a:t> </a:t>
            </a:r>
            <a:r>
              <a:rPr lang="uk-UA" sz="2400" dirty="0" err="1" smtClean="0">
                <a:latin typeface="Arial"/>
                <a:ea typeface="Times New Roman"/>
              </a:rPr>
              <a:t>веб-сайтів</a:t>
            </a:r>
            <a:r>
              <a:rPr lang="uk-UA" sz="2400" dirty="0" smtClean="0">
                <a:latin typeface="Arial"/>
                <a:ea typeface="Times New Roman"/>
              </a:rPr>
              <a:t> факультету, кафедр, студентів та викладачів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1 </a:t>
            </a:r>
            <a:r>
              <a:rPr lang="uk-UA" sz="1800" dirty="0" err="1" smtClean="0">
                <a:latin typeface="Arial"/>
                <a:ea typeface="Times New Roman"/>
              </a:rPr>
              <a:t>Гб</a:t>
            </a:r>
            <a:r>
              <a:rPr lang="uk-UA" sz="1800" dirty="0" smtClean="0">
                <a:latin typeface="Arial"/>
                <a:ea typeface="Times New Roman"/>
              </a:rPr>
              <a:t> дискового простору </a:t>
            </a:r>
            <a:endParaRPr lang="ru-RU" sz="18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електронна пошта @ </a:t>
            </a:r>
            <a:r>
              <a:rPr lang="uk-UA" sz="2400" dirty="0" err="1" smtClean="0">
                <a:latin typeface="Arial"/>
                <a:ea typeface="Times New Roman"/>
              </a:rPr>
              <a:t>unicyb.kiev.ua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2 </a:t>
            </a:r>
            <a:r>
              <a:rPr lang="uk-UA" sz="1800" dirty="0" err="1" smtClean="0">
                <a:latin typeface="Arial"/>
                <a:ea typeface="Times New Roman"/>
              </a:rPr>
              <a:t>Гб</a:t>
            </a:r>
            <a:r>
              <a:rPr lang="uk-UA" sz="1800" dirty="0" smtClean="0">
                <a:latin typeface="Arial"/>
                <a:ea typeface="Times New Roman"/>
              </a:rPr>
              <a:t> дискового простору </a:t>
            </a:r>
            <a:endParaRPr lang="ru-RU" sz="18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Microsoft Exchange Server 2010</a:t>
            </a:r>
            <a:endParaRPr lang="ru-RU" sz="18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доступ за протоколами HTTPS, IMAP, POP, SMTP, MAPI</a:t>
            </a:r>
            <a:endParaRPr lang="ru-RU" sz="18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підтримка синхронізації з мобільними пристроями</a:t>
            </a:r>
            <a:endParaRPr lang="ru-RU" sz="24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мережеве сховище даних користувачів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1 </a:t>
            </a:r>
            <a:r>
              <a:rPr lang="uk-UA" sz="1800" dirty="0" err="1" smtClean="0">
                <a:latin typeface="Arial"/>
                <a:ea typeface="Times New Roman"/>
              </a:rPr>
              <a:t>Гб</a:t>
            </a:r>
            <a:r>
              <a:rPr lang="uk-UA" sz="1800" dirty="0" smtClean="0">
                <a:latin typeface="Arial"/>
                <a:ea typeface="Times New Roman"/>
              </a:rPr>
              <a:t> дискового простору </a:t>
            </a:r>
            <a:endParaRPr lang="ru-RU" sz="1800" dirty="0" smtClean="0">
              <a:latin typeface="Times New Roman"/>
              <a:ea typeface="Calibri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Комп'ютерні сервіси факультету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мережа Wi-Fi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19 точок доступу </a:t>
            </a:r>
            <a:r>
              <a:rPr lang="uk-UA" sz="1800" dirty="0" err="1" smtClean="0">
                <a:latin typeface="Arial"/>
                <a:ea typeface="Times New Roman"/>
              </a:rPr>
              <a:t>Cisco</a:t>
            </a:r>
            <a:r>
              <a:rPr lang="uk-UA" sz="1800" dirty="0" smtClean="0">
                <a:latin typeface="Arial"/>
                <a:ea typeface="Times New Roman"/>
              </a:rPr>
              <a:t> та TP-Link</a:t>
            </a:r>
            <a:endParaRPr lang="ru-RU" sz="18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доступ до ПЗ за програмою Microsoft </a:t>
            </a:r>
            <a:r>
              <a:rPr lang="uk-UA" sz="2400" dirty="0" err="1" smtClean="0">
                <a:latin typeface="Arial"/>
                <a:ea typeface="Times New Roman"/>
              </a:rPr>
              <a:t>DreamSpark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наразі зареєстровано 1950 активних користувачів</a:t>
            </a:r>
            <a:endParaRPr lang="ru-RU" sz="18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домен </a:t>
            </a:r>
            <a:r>
              <a:rPr lang="uk-UA" sz="2400" dirty="0" err="1" smtClean="0">
                <a:latin typeface="Arial"/>
                <a:ea typeface="Times New Roman"/>
              </a:rPr>
              <a:t>Active</a:t>
            </a:r>
            <a:r>
              <a:rPr lang="uk-UA" sz="2400" dirty="0" smtClean="0">
                <a:latin typeface="Arial"/>
                <a:ea typeface="Times New Roman"/>
              </a:rPr>
              <a:t> </a:t>
            </a:r>
            <a:r>
              <a:rPr lang="uk-UA" sz="2400" dirty="0" err="1" smtClean="0">
                <a:latin typeface="Arial"/>
                <a:ea typeface="Times New Roman"/>
              </a:rPr>
              <a:t>Directory</a:t>
            </a:r>
            <a:endParaRPr lang="ru-RU" sz="2400" dirty="0" smtClean="0">
              <a:latin typeface="Times New Roman"/>
              <a:ea typeface="Calibri"/>
            </a:endParaRPr>
          </a:p>
          <a:p>
            <a:pPr lvl="1" fontAlgn="base"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uk-UA" sz="1800" dirty="0" smtClean="0">
                <a:latin typeface="Arial"/>
                <a:ea typeface="Times New Roman"/>
              </a:rPr>
              <a:t>єдина точка входу користувачів до різних сервісів (електронна пошта, файлове сховище, авторизація на персональних комп'ютерах)</a:t>
            </a:r>
            <a:endParaRPr lang="ru-RU" sz="18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обчислювальний кластер дозволяє виконувати </a:t>
            </a:r>
            <a:r>
              <a:rPr lang="uk-UA" sz="2400" dirty="0" err="1" smtClean="0">
                <a:latin typeface="Arial"/>
                <a:ea typeface="Times New Roman"/>
              </a:rPr>
              <a:t>ресурсомісткі</a:t>
            </a:r>
            <a:r>
              <a:rPr lang="uk-UA" sz="2400" dirty="0" smtClean="0">
                <a:latin typeface="Arial"/>
                <a:ea typeface="Times New Roman"/>
              </a:rPr>
              <a:t>, </a:t>
            </a:r>
            <a:r>
              <a:rPr lang="uk-UA" sz="2400" dirty="0" err="1" smtClean="0">
                <a:latin typeface="Arial"/>
                <a:ea typeface="Times New Roman"/>
              </a:rPr>
              <a:t>розпаралелені</a:t>
            </a:r>
            <a:r>
              <a:rPr lang="uk-UA" sz="2400" dirty="0" smtClean="0">
                <a:latin typeface="Arial"/>
                <a:ea typeface="Times New Roman"/>
              </a:rPr>
              <a:t> задачі </a:t>
            </a:r>
            <a:endParaRPr lang="ru-RU" sz="2400" dirty="0" smtClean="0">
              <a:latin typeface="Times New Roman"/>
              <a:ea typeface="Calibri"/>
            </a:endParaRPr>
          </a:p>
          <a:p>
            <a:pPr lvl="0" fontAlgn="base"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uk-UA" sz="2400" dirty="0" smtClean="0">
                <a:latin typeface="Arial"/>
                <a:ea typeface="Times New Roman"/>
              </a:rPr>
              <a:t>IP-камера в холі факультету транслює зображення на сайті факультету</a:t>
            </a:r>
            <a:endParaRPr lang="ru-RU" sz="2400" dirty="0">
              <a:latin typeface="Times New Roman"/>
              <a:ea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Забезпечення </a:t>
            </a:r>
            <a:r>
              <a:rPr lang="en-US" dirty="0" smtClean="0"/>
              <a:t>Wi-Fi</a:t>
            </a:r>
            <a:r>
              <a:rPr lang="uk-UA" dirty="0" smtClean="0"/>
              <a:t> доступу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Аудиторна частина:</a:t>
            </a:r>
          </a:p>
          <a:p>
            <a:pPr lvl="1"/>
            <a:r>
              <a:rPr lang="uk-UA" dirty="0" smtClean="0"/>
              <a:t>1-й поверх - 2</a:t>
            </a:r>
          </a:p>
          <a:p>
            <a:pPr lvl="1"/>
            <a:r>
              <a:rPr lang="uk-UA" dirty="0" smtClean="0"/>
              <a:t>2-й поверх - 3</a:t>
            </a:r>
          </a:p>
          <a:p>
            <a:pPr lvl="1"/>
            <a:r>
              <a:rPr lang="uk-UA" dirty="0" smtClean="0"/>
              <a:t>3-й поверх - 3</a:t>
            </a:r>
          </a:p>
          <a:p>
            <a:r>
              <a:rPr lang="uk-UA" dirty="0" smtClean="0"/>
              <a:t>Лабораторна частина:</a:t>
            </a:r>
          </a:p>
          <a:p>
            <a:pPr lvl="1"/>
            <a:r>
              <a:rPr lang="uk-UA" dirty="0" smtClean="0"/>
              <a:t>2-й поверх - 7</a:t>
            </a:r>
          </a:p>
          <a:p>
            <a:pPr lvl="1"/>
            <a:r>
              <a:rPr lang="uk-UA" dirty="0" smtClean="0"/>
              <a:t>3-й поверх - 2</a:t>
            </a:r>
          </a:p>
          <a:p>
            <a:pPr lvl="1"/>
            <a:r>
              <a:rPr lang="uk-UA" dirty="0" smtClean="0"/>
              <a:t>6-й поверх - 1</a:t>
            </a:r>
          </a:p>
          <a:p>
            <a:pPr lvl="1"/>
            <a:r>
              <a:rPr lang="uk-UA" dirty="0" smtClean="0"/>
              <a:t>7-й поверх - 1</a:t>
            </a:r>
          </a:p>
          <a:p>
            <a:r>
              <a:rPr lang="uk-UA" b="1" dirty="0" smtClean="0"/>
              <a:t>ВСЬОГО</a:t>
            </a:r>
            <a:r>
              <a:rPr lang="uk-UA" dirty="0" smtClean="0"/>
              <a:t>:		</a:t>
            </a:r>
            <a:r>
              <a:rPr lang="uk-UA" sz="3800" b="1" dirty="0" smtClean="0"/>
              <a:t>19 точок</a:t>
            </a:r>
            <a:r>
              <a:rPr lang="uk-UA" dirty="0" smtClean="0"/>
              <a:t>, </a:t>
            </a:r>
            <a:br>
              <a:rPr lang="uk-UA" dirty="0" smtClean="0"/>
            </a:br>
            <a:r>
              <a:rPr lang="uk-UA" i="1" dirty="0" smtClean="0"/>
              <a:t>в тому числі у 2013 році - 7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Сайт факультету кібернетики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2067"/>
          <a:stretch>
            <a:fillRect/>
          </a:stretch>
        </p:blipFill>
        <p:spPr bwMode="auto">
          <a:xfrm>
            <a:off x="899592" y="764704"/>
            <a:ext cx="73590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8650"/>
          <a:stretch>
            <a:fillRect/>
          </a:stretch>
        </p:blipFill>
        <p:spPr bwMode="auto">
          <a:xfrm>
            <a:off x="899593" y="3717032"/>
            <a:ext cx="7244766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115616" y="3501008"/>
            <a:ext cx="691276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115616" y="3653408"/>
            <a:ext cx="6912768" cy="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187624" y="4725144"/>
            <a:ext cx="33123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572000" y="5013176"/>
            <a:ext cx="151216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00192" y="4725144"/>
            <a:ext cx="158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Статистика</a:t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використання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402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Інформаційно-обчислювальний сектор (ІОС)</vt:lpstr>
      <vt:lpstr>А все це починалось так…</vt:lpstr>
      <vt:lpstr>Штат ІОС</vt:lpstr>
      <vt:lpstr>Комп'ютерні класи ІОС</vt:lpstr>
      <vt:lpstr>Завантаженість класів (годин на тиждень)</vt:lpstr>
      <vt:lpstr>Комп'ютерні сервіси факультету</vt:lpstr>
      <vt:lpstr>Комп'ютерні сервіси факультету</vt:lpstr>
      <vt:lpstr>Забезпечення Wi-Fi доступу</vt:lpstr>
      <vt:lpstr>Сайт факультету кібернетики</vt:lpstr>
      <vt:lpstr>Статистика використання сайту</vt:lpstr>
      <vt:lpstr>Трафік факультетського сайту  (лютий 2013 – березень 2014)</vt:lpstr>
      <vt:lpstr>Трафік факультетського сайту  (лютий 2013 – березень 2014)</vt:lpstr>
      <vt:lpstr>Трафік факультетського сайту (квітень 2013 – березень 2014)</vt:lpstr>
      <vt:lpstr>Частка факультетського трафіку</vt:lpstr>
      <vt:lpstr>Дякую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Трафік факультетського сайту</dc:title>
  <dc:creator>vpsh</dc:creator>
  <cp:lastModifiedBy>VPSH</cp:lastModifiedBy>
  <cp:revision>29</cp:revision>
  <dcterms:created xsi:type="dcterms:W3CDTF">2014-04-11T11:22:12Z</dcterms:created>
  <dcterms:modified xsi:type="dcterms:W3CDTF">2014-04-13T17:54:28Z</dcterms:modified>
</cp:coreProperties>
</file>