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79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0" r:id="rId12"/>
    <p:sldId id="261" r:id="rId13"/>
    <p:sldId id="262" r:id="rId14"/>
    <p:sldId id="280" r:id="rId15"/>
    <p:sldId id="269" r:id="rId16"/>
    <p:sldId id="273" r:id="rId17"/>
    <p:sldId id="274" r:id="rId18"/>
    <p:sldId id="271" r:id="rId19"/>
    <p:sldId id="272" r:id="rId20"/>
    <p:sldId id="270" r:id="rId21"/>
    <p:sldId id="275" r:id="rId22"/>
    <p:sldId id="276" r:id="rId23"/>
    <p:sldId id="268" r:id="rId24"/>
    <p:sldId id="278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numRef>
              <c:f>Лист1!$A$2:$A$18</c:f>
              <c:numCache>
                <c:formatCode>@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2010</c:v>
                </c:pt>
                <c:pt idx="12">
                  <c:v>2009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45</c:v>
                </c:pt>
                <c:pt idx="1">
                  <c:v>53</c:v>
                </c:pt>
                <c:pt idx="2">
                  <c:v>60</c:v>
                </c:pt>
                <c:pt idx="3">
                  <c:v>68</c:v>
                </c:pt>
                <c:pt idx="4">
                  <c:v>68</c:v>
                </c:pt>
                <c:pt idx="5">
                  <c:v>85</c:v>
                </c:pt>
                <c:pt idx="6">
                  <c:v>105</c:v>
                </c:pt>
                <c:pt idx="7">
                  <c:v>105</c:v>
                </c:pt>
                <c:pt idx="8">
                  <c:v>116</c:v>
                </c:pt>
                <c:pt idx="9">
                  <c:v>126</c:v>
                </c:pt>
                <c:pt idx="10">
                  <c:v>126</c:v>
                </c:pt>
                <c:pt idx="11">
                  <c:v>126</c:v>
                </c:pt>
                <c:pt idx="12">
                  <c:v>126</c:v>
                </c:pt>
                <c:pt idx="13">
                  <c:v>123</c:v>
                </c:pt>
                <c:pt idx="14">
                  <c:v>115</c:v>
                </c:pt>
                <c:pt idx="15">
                  <c:v>113</c:v>
                </c:pt>
                <c:pt idx="16">
                  <c:v>132</c:v>
                </c:pt>
              </c:numCache>
            </c:numRef>
          </c:val>
        </c:ser>
        <c:axId val="48211072"/>
        <c:axId val="48212608"/>
      </c:barChart>
      <c:catAx>
        <c:axId val="48211072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48212608"/>
        <c:crosses val="autoZero"/>
        <c:auto val="1"/>
        <c:lblAlgn val="ctr"/>
        <c:lblOffset val="100"/>
      </c:catAx>
      <c:valAx>
        <c:axId val="48212608"/>
        <c:scaling>
          <c:orientation val="minMax"/>
        </c:scaling>
        <c:axPos val="l"/>
        <c:majorGridlines/>
        <c:numFmt formatCode="General" sourceLinked="1"/>
        <c:tickLblPos val="nextTo"/>
        <c:crossAx val="482110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Лист1!$D$1</c:f>
              <c:strCache>
                <c:ptCount val="1"/>
                <c:pt idx="0">
                  <c:v>Класів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numRef>
              <c:f>Лист1!$C$2:$C$18</c:f>
              <c:numCache>
                <c:formatCode>@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2010</c:v>
                </c:pt>
                <c:pt idx="12">
                  <c:v>2009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</c:numCache>
            </c:numRef>
          </c:val>
        </c:ser>
        <c:axId val="48187648"/>
        <c:axId val="48656384"/>
      </c:barChart>
      <c:catAx>
        <c:axId val="4818764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48656384"/>
        <c:crosses val="autoZero"/>
        <c:auto val="1"/>
        <c:lblAlgn val="ctr"/>
        <c:lblOffset val="100"/>
      </c:catAx>
      <c:valAx>
        <c:axId val="48656384"/>
        <c:scaling>
          <c:orientation val="minMax"/>
        </c:scaling>
        <c:axPos val="l"/>
        <c:majorGridlines/>
        <c:numFmt formatCode="General" sourceLinked="1"/>
        <c:tickLblPos val="nextTo"/>
        <c:crossAx val="4818764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4.1247344081989649E-2"/>
          <c:y val="4.2599258426030094E-2"/>
          <c:w val="0.86473278340207471"/>
          <c:h val="0.904354039078448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1 семестр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383</c:v>
                </c:pt>
                <c:pt idx="1">
                  <c:v>390</c:v>
                </c:pt>
                <c:pt idx="2">
                  <c:v>423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 семестр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334</c:v>
                </c:pt>
                <c:pt idx="1">
                  <c:v>349</c:v>
                </c:pt>
              </c:numCache>
            </c:numRef>
          </c:val>
        </c:ser>
        <c:shape val="box"/>
        <c:axId val="48682496"/>
        <c:axId val="48684032"/>
        <c:axId val="47925440"/>
      </c:bar3DChart>
      <c:catAx>
        <c:axId val="4868249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48684032"/>
        <c:crosses val="autoZero"/>
        <c:auto val="1"/>
        <c:lblAlgn val="ctr"/>
        <c:lblOffset val="100"/>
      </c:catAx>
      <c:valAx>
        <c:axId val="48684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48682496"/>
        <c:crosses val="autoZero"/>
        <c:crossBetween val="between"/>
      </c:valAx>
      <c:serAx>
        <c:axId val="479254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48684032"/>
        <c:crosses val="autoZero"/>
      </c:ser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AD6C8-0763-4E52-BDC3-E4DCBB021031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0FD0-4736-4FC8-AAD9-F74A8F2B62B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A1E68-F49F-46B9-81C5-AAE665C3A69A}" type="slidenum">
              <a:rPr lang="uk-UA" smtClean="0"/>
              <a:pPr/>
              <a:t>8</a:t>
            </a:fld>
            <a:endParaRPr lang="uk-UA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3623A-B9C8-4E57-8883-7AEE58511131}" type="slidenum">
              <a:rPr lang="uk-UA" smtClean="0"/>
              <a:pPr/>
              <a:t>9</a:t>
            </a:fld>
            <a:endParaRPr lang="uk-UA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70C0"/>
                </a:solidFill>
                <a:cs typeface="Arabic Typesetting" pitchFamily="66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6A86-BFE7-47A9-9519-97786E1742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B19F-B70A-4479-A79D-EFE3D73CDB6A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1AA2-3C3B-4C7D-9CE9-96FF2E25D3C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uact=8&amp;docid=JaBt-C12eLkclM&amp;tbnid=qTI9FwQIo6IyjM:&amp;ved=0CAUQjRw&amp;url=http://www.vox.com.ua/data/2006/08/23/zhovti-i-blakytni-kryla-nezalezhnosti.html&amp;ei=4cFzU4yNHsj44QSsw4DwAg&amp;bvm=bv.66699033,d.bGE&amp;psig=AFQjCNH_5p6cGOxlRHVSuhmNdSWwyWBYaw&amp;ust=140018066700555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forum2x2.ru/t13109-topic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OLD_250\My Photos !\Киберфак\Екстерьеры\Short FacultyB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142844" y="1271590"/>
            <a:ext cx="8764147" cy="45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ФАКУЛЬТЕТ КІБЕРНЕТИКИ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Роки, події, люди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869160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1969 - 2014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506" name="AutoShape 2" descr="data:image/jpeg;base64,/9j/4AAQSkZJRgABAQAAAQABAAD/2wCEAAkGBhQSEBQSEBIUFBUVFRgSGBcUFRQVFRcVFRQVFxcWFhUXHiYeGRkjGRUVHy8gIycpLCwsFx4xNTAqOCYrLzUBCQoKDgwOGg8PGi4lHyQpMS0vLC81LS8sLCksKiwqKS4xLCopLCktKSwpKSwpLCwsLCwpKSwsLCwsLCw2LCwsKf/AABEIAKYAqwMBIgACEQEDEQH/xAAbAAEAAgMBAQAAAAAAAAAAAAAABAUDBgcBAv/EAEMQAAIBAgQCBwQGBwYHAAAAAAECAAMRBAUSITFBBhMiUWFxgQcykaEUQrHB0fAjJDNScoKzY3SSsuHxJVNik6Kjwv/EABwBAQACAwEBAQAAAAAAAAAAAAADBgIEBQEHCP/EADQRAAEDAgQDBAkEAwAAAAAAAAEAAgMEEQUSIUExUXEGEyKBFDJhkaGxweHxM1Ji0SM0Qv/aAAwDAQACEQMRAD8A7jERCJERCJERCJERCJERCJE8vGqEXsTy8aoReaxe19xPbzUs/r0aVerXruaWhMOoqp76F3rruRe6XIuGBXnbnJY6X0aIC4urTpvp1g7inVQ8KlM73FuIudN+JBBMbZA52VekWF1LzjNzSOmnTNRuraswBt+jQqCAebteyja5G5AuZZYesHVXU3VgGB5EHcEeYIms4bO6OJxNR8PUFRRhlBIvYEVH7wORlT0Y9pWFXB4am3W9YtGlTKrTY9sIq2U89+HfMo2yPkc0DhZYvexrQ4ldB1T4SqGF1II7wbj4iafXz+nXr0KdV2Va5Jo0Fveoqhm62uV4UjobQvBgLnVey6dlftQfDJ9Ep4an+iq1aQYubaRVe1qaqNNhYbNymcLHTPyMCxlkbE3M8rsgns0joT01rY2u9OolJQqa7oHv7wFt2PfN3kksTonZH8VjFK2VuZvBIiJEpUiIhEiIhEiIhEny5npmm+0/NDTwq00NjWfQ1uOgKSw9dh6yWGMyvDBuoppBEwvOyzZp7ScLRJVC1Zh/yrFP+4SFPpea1jfavWa4o0adPxdmqHz+qB63mjGeSzRYXAweIXKrUuJzvPhNgtsq9OMW6/tit9+wqL87d81rHZ/X1OWxNdrk7dbUAtc2FgbW/wBuUy4R+zbuP5+d5U5kO2T5/aZIYI4x4WhazJ5Hu8TirunXZ8nxrMdR62gbk3PvvzPH/SZM0PWZIpbdsLilRDz6uoimx52Bcj+Qd0jYNv8Ag+PHc2Hb41Kg+6S8vXXlWPXuGHrD+Wp2v/GVuRti9/KRvxVkjJIY3mwqz9nJs+IXkMMxty2KfiZrHRHDa3w6G9nZEPG9nZUY7c9Lkg8jY8ptfszw+upWvwagU/xMl/kZSezyl+t4YN9Vt/BlRyfmk2HPDJqkj9v0WqGF0UAP7v7UjK8WavSTWbWWu1JLWACJTZAABwFlA9Jq1Vf1ut/eav8AUeXPQhtWcK3fiarDnsWfnz2Mp6g/Wq394q/1HnlAzJUNH8ApK12aFx/kV0L2SqfpdU/2JH/sS06vOY+yNB1uINvqIL+ZJt8p06Y4ib1DvL5KXDv9dvn80iInPXQSIiESIiESJixOKWmpaoyqo4liFA8ydpXr0owhNhisPfu66nf4ap6Gk8AsS4DiVZkzmPtZxINaggO6o7Edwcpb/I03/Ms5p0aD1yQyqurskHV3AHhcmw9ZxfN+tqpUx1bcPU0jibte2kfuqoFrtbhzvOhh4ayQSSGwvYX3J2XNxF+aPu2ak6+SrbTy8yYPN6K+/hjVPjXKL/hSn9rGbv0fxuGqVlo/RKNN2Vn49YTotq95N/eHznQxHGPQ43S905zRuLfU3XGp6ISuDS8AnbVaVhH7VrjcfMSJmdI3uATY8vGdspqqbooXf6oA+yZcTftbn4mUuTt60sLmwb29b7LtR4BlcCZPh91yzo9lFXEZbjaFJCajHDkLwJHWVb2vbgATx5GScz1YKmcHSwz1a1fDaahGo9WlTUqqEQHVV7BYsTx2FxsNg6Qb0sYLkXpYEE3N7HG4gEXFja1+fOZcGjBqK1RWDEDDpiaTJqKG5VKwcbst2swB5nskkSMYqJbPcLZ9ct9+v2XXbS5G5QeGl1SZNmrZdhqLaC1SvVUMgVmPUUf2rAL9bVUKg8LKt+cj1qNXBZhVq4WgcQptiaYUOQ1PEatwyg231C5+HCbDQw1NsUa2EIxC01XD9SvYeiE7K26z36ZqayX23ue3pNvDi8MlB265qlTDMdsMSpRa1VVNFHqbOiuV7W1rKRp2kvprzLIS31ha5PG/TUWWBp25WgHgoOU9Ef13CY3B0mSi/bqU32ei4NmWx3tuduWkjmANUw3RXE1sTXenTGn6RVszOqj9o3De/wApteV0XqYmhiHp9VTpVKdKjT1Fiqu/aYsfedi12byln0XG1X+8Vf6rzSmx2WkZ30NnEeHX381K+gZMCx/XRWHs96OPhetNRlJfRstzYLr4kjfc8pucg5WNj5/cPxk6dSirJa2BtRN6zhc20Wu2FsIyM4BIiJtrJIiIRIiIRa70/H/Dq/8ACv8AUScPpp+kY933zunTpL5fiP4Afg6n7pxELuT3n7v95YsJbeM9foq7ixtIOn1X0uwsOfoCe8jmZe5U7VMBjkLkpTpKVW/ZU6y5IHjolA7gC8ueiOM/Q4yieNXC1Kq+LIlQW+DX/lmGO3FNmAuWuaegzDVa+Hfq6nYj4LXsro6qo/6e19w+dvhM+R5i7ZrQelvpqrSAHNCSj/5nb/aR6mI6rDlh71QlV8hz+34junz0ezkYGvTq9WKhF9S8CFYW7J5OBw4jiPLHEGl9NIxozEtOnM20ClpdJQ88/wAruGIOwmVWuPSVWXZzSxNNatBtSnbuZW4lWHIi4+25BljhztPz9LG+PwOFiDqFfRZzQ4KgzioqNVWrRrVEqpQW9LRcNQr16m+o97pynzlucoatIMmNCrUS2v6OEDN+jUtoAYgGp8/CXlYdoz5bDCoj02uQ6lTbjZgQbdxsePfOxT4oWNY1zAbaA7/lYujBBKqMobDJi3ppTxCsnXpdjT0MffcXXtG43F/DwkDAVcH9DrP1OKFNaNNQrvT1MlaomjRY+8XpDc8l8Zd5dhOsxWqo+msiMKyWAFUlOrTFUzyBXY9xABsV31qmi1eqweHfrKVEq9WsBpFWqiCmoQX2poqgDjcgWPZubXJI2OMvJ0WowZjZTqGeqCh+jY5grK4BqUNN1N15jn4yb0XVrOzIU11nqBW4gOxYA+O8s0UAWHlMtBTcWBPlKjUVj6hndNZbXYLeyBtzdXuWDs+v3CTZEy5SE323PGS5fsLYWUkbTyXJk9YpEROisEiIhEiIhFEzOkGpsrAEEWIIBBF+BBmnYvoVhX4Uyh/s2K2/lN1+U3LMD2D6fbKmUvHcSqqOqb6PIW+HY+0qZlPHK3/I0Fc76QdAKirfDP1nMo1lew/db3WP+GW/R/oTSpolWqH63QQRrIVQylSulePZPO+/lNlbdvzylTn/AEro4e9O+urb9mp3H8bcF5ePhMBjuL4mxtJHq4nUjiRyO1t1GaGkpT3rtAuWdLaCUsY1GlcpRREVTdjqKgm/kT5nSJVYXB6nBc3ubkfiZc499T1arDtVCzsefaPAeAFh6SFgxdvIH8J9cpaeSOJjZjd1teu+qqs1Q1xcYxYLpfQDDgYY8r1GI9FRfum9YfJwBux38prPs6wN8PTJ4As/nd2I/PhN6Anzw4bHU11RPO24LyAOmitUEhZTxsB2Crzk6Hjc+v4TNTy1FNwvzMlRN+PDqWP1Yx7lkZHndVuZdH6GIAFamGtwNyCBzGoWNiNiOBGxvPvB5FQpC1KiiDuCgCT7RNrumcMo9yxzHmsa0FHBQPICZAItPZmGgcAvLpERMl4kREIkRPIRexPCZrma9PMNRYpr6x7200rNY9xa+keO+0zZG6Q2aLrB8jYxd5srnMh2DKHH49KNNqlVwirzPy4bk3PAbzWM39qdQtoo4dAtgSajMTvystgDw3vzE1fPs3qV6TPVa/Z2A2Vbke6vK457kzk1vZWevq2ySHKwDXn0A+q1nYxFEyzNSSpGb9Pnqt1eGvSQmxY26xh4fuL5bnvmu0R2nPjb7SZEwu7j88jJtAbeZJ+f+kvOGYdT0UYjgaAPiep3XArKmSZxc8rHjn7Nu8zHgeJ/PP8A0jHncDz+6fWBGxPl8hN8n/ItYC0a7r0DpWy7D7WJS59WM2GU3RFCMDhw3EUl8OXjLmU2S2d1uZ+auEQsxo9gSIiYKRIiIRIiIRIiIRIgzy8Il54WHfIuZY0UqT1SLhFLn+UE29bWnHM06UYjF1D1jkId+qUkUwAbi4+t4k8fCbdLSOqDobAbrSqqxlONePJbR7ROloIGGw9QG9zVZDy5JqHfxNuQHfOfUGsb8lBPw4CKjXYn4eU8BlnpoGwR5B5lVioqHTuzu9y8Zrm5n1jT+r+dh8zMRn3j/wBgPz+eMmk4KBvrBV2D94esnItgPSR8pwzVKuimrM1j2VBY/ATd8n9n1RyDiGFMfurZn8tXur85zKjE6ShZed4HIbny4reFLNO60bfPZaRiaLPVCIpdrKoVRqJJ3IAHiTN+6HdCerAq4kAvfUtPYqpFrFjwLXHDcDx5X2CymlQ1dUgXUTduLt/E3H04eEtKI7M+X432ulqA6KlGVpuCdz/QVppMIZCA6XU/BX2DWyL5TPMOEHYXyEzSyU36LOg+SldxSIiTrxIiIRIiIRIiIRRM0x4o0alYgkU0LkC1zYXsLzluZe0rFVCerK0V5BVDN6s4O/kBOgdNalsvxB/syPiQPvnE53MLp45Gl7xfW2q4WKVMkbg1htcKdjM8xFYFateo4PEF2t8BtPvJ8oqVyVpAX2BJICqOZJ9eUjYHLqlZ9FJC7cduQ7yTsB5zo/RTJTh6NntrY3a3ADcAX+J9TNbtBjUWFUx7vL3mzfqRyC1KCjfWSAyXy7lQMu9n9FResWqtzAJRAfAL2j6m3hKDpvg6VKtTp0aaoBT1HSLXLOw3PPZR8Z0dmsCZz3O8E+KzB6VPioVCT7qhVGpm9T6ymdmcYqauvfPWSnIxpJvo0XsOA0XbxKkjipwyFmpIHtWuUMMzsERSzHgqi5PpNvwXQC9NTimtbfQh33PBnHDh9X4ibPkuRUsMlqYuSO0595vPuHgNpNqnsfnvmGMdtJZy6Kj8LR/1uf6HxXtDgrI7Pm1PLZQcqy+nRGiiiotuCi1/M8T6y0U2DN3CRcMN5JxO1O3eQJRmPfLKZHm5AvqrCWhtmtCgSWg2HlIknUl3A8RNcAvc1o3KkfoFd0PdEyTHRWwmSfYIhZgHsXHPFIiJIvEiIhEiIhEiIhFVdI8vFfDVKRbTrAFwL23B4XHdNLp+zygB2qtYnwKL/wDJm/Zgex6yoxB2t37So4zjdbRz9xTyFrSLm3P8KRtHDP4pG3VZkeRphkfqyx1sGu1riwsq3AFxux4c5bINrTHUFgPMSNVxzA7Lt4kym1E81ZIZZXXceJK34oQ1uSMWCz125TDlmEVFLAdqo3WubWJZt9/AAgCScuodYrVG5cLeHG/rPsCSyxzU0IadBJr1AXhDXO6LxzsZiJ7H5759VztPhvc/PfNAcFK0cF7hRc/CZMxfgPM/d+MZcu5kwZUXa7mw7hxPrO5R0MtRGRGNSePIBRve1r9VWYbDs5sov9g85e4bAhdzue/8JIp0gBYCw8J9Wlww/BIaXxv8Tuew6LUlnL+iT2IneWukREIkREIkREIkREIoOZHsjz+6VNY9obG3lNgqUQ1r8jefYErNdgXptSZXPsLDa6nZNkFrKmOXuyiwA57n7rQmStzYDyF5c2i0nj7PUbQLgnzT0h+xUQ0AlIqOAB+crJb44/ozK/D4ItvwHf8AhOJj9K+epjggbezfdr9lJC6wLnKDiTwEl4fLWZRq7I+cs6OCVdwN+Fzxme02qHs21tnVBv7Bw96PqSRZqw4bCqgsomYT20S2RxtjaGsFgtUm/FIiJIvEiIhEiIhEiIhEiIhEiIhF5E9iESIiEWOqgIsRtPVFhtETDI3Nmtql9l9T2ImaJERCJERCJERCJERCJERCJERCJERCL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944563"/>
            <a:ext cx="20383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0" dirty="0" smtClean="0"/>
              <a:t>Програмна інженерія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48038"/>
            <a:ext cx="5976938" cy="1952625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sz="28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(1990, до 1998 -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sz="2800" dirty="0" smtClean="0"/>
          </a:p>
        </p:txBody>
      </p:sp>
      <p:pic>
        <p:nvPicPr>
          <p:cNvPr id="80900" name="Picture 4" descr="Provota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2060575"/>
            <a:ext cx="2286000" cy="31686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789273" y="5301208"/>
            <a:ext cx="188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Зав.Провотар</a:t>
            </a:r>
            <a:r>
              <a:rPr lang="uk-UA" dirty="0" smtClean="0"/>
              <a:t> О.І.</a:t>
            </a:r>
            <a:endParaRPr lang="uk-UA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444208" y="2636912"/>
            <a:ext cx="2259053" cy="2806442"/>
            <a:chOff x="2889011" y="2432050"/>
            <a:chExt cx="2259053" cy="2806442"/>
          </a:xfrm>
        </p:grpSpPr>
        <p:pic>
          <p:nvPicPr>
            <p:cNvPr id="1026" name="Picture 2" descr="G:\FC 2014 05 15\Popov.jpg"/>
            <p:cNvPicPr>
              <a:picLocks noChangeAspect="1" noChangeArrowheads="1"/>
            </p:cNvPicPr>
            <p:nvPr/>
          </p:nvPicPr>
          <p:blipFill>
            <a:blip r:embed="rId3" cstate="print"/>
            <a:srcRect l="21364" r="27091" b="31943"/>
            <a:stretch>
              <a:fillRect/>
            </a:stretch>
          </p:blipFill>
          <p:spPr bwMode="auto">
            <a:xfrm>
              <a:off x="2889011" y="2432050"/>
              <a:ext cx="2259053" cy="236510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324223" y="4869160"/>
              <a:ext cx="1319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Попов Ю.Д.</a:t>
              </a:r>
              <a:endParaRPr lang="ru-RU" dirty="0"/>
            </a:p>
          </p:txBody>
        </p:sp>
      </p:grp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Члени державних академій наук</a:t>
            </a: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6069672"/>
          <a:ext cx="8820465" cy="671696"/>
        </p:xfrm>
        <a:graphic>
          <a:graphicData uri="http://schemas.openxmlformats.org/drawingml/2006/table">
            <a:tbl>
              <a:tblPr/>
              <a:tblGrid>
                <a:gridCol w="550440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</a:tblGrid>
              <a:tr h="2442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6" y="5291916"/>
            <a:ext cx="17120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Ляшко І.І. </a:t>
            </a:r>
            <a:endParaRPr lang="uk-UA" sz="2800" dirty="0" smtClean="0"/>
          </a:p>
          <a:p>
            <a:pPr algn="ctr"/>
            <a:r>
              <a:rPr lang="uk-UA" dirty="0" smtClean="0"/>
              <a:t>1969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372513" y="4797152"/>
            <a:ext cx="21105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Бублик Б.М. </a:t>
            </a:r>
            <a:endParaRPr lang="uk-UA" sz="2800" dirty="0" smtClean="0"/>
          </a:p>
          <a:p>
            <a:pPr algn="ctr"/>
            <a:r>
              <a:rPr lang="uk-UA" dirty="0" smtClean="0"/>
              <a:t>1979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770841" y="4437112"/>
            <a:ext cx="22413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Анісімов В.В. </a:t>
            </a:r>
            <a:endParaRPr lang="uk-UA" sz="2800" dirty="0" smtClean="0"/>
          </a:p>
          <a:p>
            <a:pPr algn="ctr"/>
            <a:r>
              <a:rPr lang="uk-UA" dirty="0" smtClean="0"/>
              <a:t>1995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140016" y="3789040"/>
            <a:ext cx="20242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Редько В.Н. </a:t>
            </a:r>
            <a:endParaRPr lang="uk-UA" sz="2800" dirty="0" smtClean="0"/>
          </a:p>
          <a:p>
            <a:pPr algn="ctr"/>
            <a:r>
              <a:rPr lang="uk-UA" dirty="0" smtClean="0"/>
              <a:t>2000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860917" y="3068960"/>
            <a:ext cx="18130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Ляшко С.І. </a:t>
            </a:r>
            <a:endParaRPr lang="uk-UA" sz="2800" dirty="0" smtClean="0"/>
          </a:p>
          <a:p>
            <a:pPr algn="ctr"/>
            <a:r>
              <a:rPr lang="uk-UA" dirty="0" smtClean="0"/>
              <a:t>2003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1628800"/>
            <a:ext cx="22562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Анісімов А.В. </a:t>
            </a:r>
            <a:endParaRPr lang="uk-UA" sz="2000" dirty="0" smtClean="0"/>
          </a:p>
          <a:p>
            <a:pPr algn="ctr"/>
            <a:r>
              <a:rPr lang="uk-UA" dirty="0" smtClean="0"/>
              <a:t>2009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665738" y="2340749"/>
            <a:ext cx="23433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Закусило О.К. </a:t>
            </a:r>
            <a:endParaRPr lang="uk-UA" sz="2800" dirty="0" smtClean="0"/>
          </a:p>
          <a:p>
            <a:pPr algn="ctr"/>
            <a:r>
              <a:rPr lang="uk-UA" dirty="0" smtClean="0"/>
              <a:t>2003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uk-UA" dirty="0" smtClean="0"/>
              <a:t>Лауреати державних премій</a:t>
            </a: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692694" y="5709632"/>
          <a:ext cx="10513173" cy="671696"/>
        </p:xfrm>
        <a:graphic>
          <a:graphicData uri="http://schemas.openxmlformats.org/drawingml/2006/table">
            <a:tbl>
              <a:tblPr/>
              <a:tblGrid>
                <a:gridCol w="656073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  <a:gridCol w="657140"/>
              </a:tblGrid>
              <a:tr h="2442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4509120"/>
            <a:ext cx="2836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Ляшко І.І.</a:t>
            </a:r>
          </a:p>
          <a:p>
            <a:r>
              <a:rPr lang="uk-UA" sz="2400" dirty="0"/>
              <a:t>Діденко В.П.</a:t>
            </a:r>
          </a:p>
          <a:p>
            <a:r>
              <a:rPr lang="uk-UA" sz="2400" dirty="0" err="1"/>
              <a:t>Великоіваненко</a:t>
            </a:r>
            <a:r>
              <a:rPr lang="uk-UA" sz="2400" dirty="0"/>
              <a:t> І.М.</a:t>
            </a:r>
          </a:p>
          <a:p>
            <a:pPr algn="ctr"/>
            <a:r>
              <a:rPr lang="uk-UA" dirty="0"/>
              <a:t>1981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8874" y="4149080"/>
            <a:ext cx="1872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Анісімов В.В.</a:t>
            </a:r>
          </a:p>
          <a:p>
            <a:pPr algn="ctr"/>
            <a:r>
              <a:rPr lang="uk-UA" dirty="0"/>
              <a:t>1988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727" y="3429000"/>
            <a:ext cx="1832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Ляшко І.І.</a:t>
            </a:r>
          </a:p>
          <a:p>
            <a:r>
              <a:rPr lang="uk-UA" sz="2400" dirty="0"/>
              <a:t>Боярчук О.К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60245" y="2348880"/>
            <a:ext cx="2192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Редько В.Н.</a:t>
            </a:r>
          </a:p>
          <a:p>
            <a:r>
              <a:rPr lang="uk-UA" sz="2400" dirty="0" err="1"/>
              <a:t>Нікітченко</a:t>
            </a:r>
            <a:r>
              <a:rPr lang="uk-UA" sz="2400" dirty="0"/>
              <a:t> М.С.</a:t>
            </a:r>
          </a:p>
          <a:p>
            <a:r>
              <a:rPr lang="uk-UA" sz="2400" dirty="0" err="1"/>
              <a:t>Провотар</a:t>
            </a:r>
            <a:r>
              <a:rPr lang="uk-UA" sz="2400" dirty="0"/>
              <a:t> О.І.</a:t>
            </a:r>
          </a:p>
          <a:p>
            <a:pPr algn="ctr"/>
            <a:r>
              <a:rPr lang="uk-UA" dirty="0"/>
              <a:t>2003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980728"/>
            <a:ext cx="231723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Закусило О.К.</a:t>
            </a:r>
          </a:p>
          <a:p>
            <a:r>
              <a:rPr lang="uk-UA" sz="2400" dirty="0" err="1"/>
              <a:t>Гаращенко</a:t>
            </a:r>
            <a:r>
              <a:rPr lang="uk-UA" sz="2400" dirty="0"/>
              <a:t> Ф.Г.</a:t>
            </a:r>
          </a:p>
          <a:p>
            <a:r>
              <a:rPr lang="uk-UA" sz="2400" dirty="0"/>
              <a:t>Наконечний О.Г.</a:t>
            </a:r>
          </a:p>
          <a:p>
            <a:r>
              <a:rPr lang="uk-UA" sz="2400" dirty="0"/>
              <a:t>Стоян В.А.</a:t>
            </a:r>
          </a:p>
          <a:p>
            <a:pPr algn="ctr"/>
            <a:r>
              <a:rPr lang="uk-UA" dirty="0"/>
              <a:t>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4149080"/>
            <a:ext cx="1885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Анісімов А.В.</a:t>
            </a:r>
          </a:p>
          <a:p>
            <a:pPr algn="ctr"/>
            <a:r>
              <a:rPr lang="uk-UA" dirty="0"/>
              <a:t>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Почесні звання України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3300" b="1" dirty="0" smtClean="0"/>
              <a:t>Ляшко І.І. </a:t>
            </a:r>
            <a:r>
              <a:rPr lang="uk-UA" dirty="0" smtClean="0"/>
              <a:t>– Заслужений діяч науки і техніки – </a:t>
            </a:r>
            <a:r>
              <a:rPr lang="uk-UA" i="1" dirty="0" smtClean="0"/>
              <a:t>1972</a:t>
            </a:r>
          </a:p>
          <a:p>
            <a:r>
              <a:rPr lang="uk-UA" sz="3300" b="1" dirty="0" smtClean="0"/>
              <a:t>Бублик Б.М. </a:t>
            </a:r>
            <a:r>
              <a:rPr lang="uk-UA" dirty="0" smtClean="0"/>
              <a:t>– Заслужений працівник вищої школи – </a:t>
            </a:r>
            <a:r>
              <a:rPr lang="uk-UA" i="1" dirty="0" smtClean="0"/>
              <a:t>1989</a:t>
            </a:r>
          </a:p>
          <a:p>
            <a:r>
              <a:rPr lang="uk-UA" sz="3300" b="1" dirty="0" smtClean="0"/>
              <a:t>Закусило О.К. </a:t>
            </a:r>
            <a:r>
              <a:rPr lang="uk-UA" dirty="0" smtClean="0"/>
              <a:t>– Заслужений працівник народної освіти – </a:t>
            </a:r>
            <a:r>
              <a:rPr lang="uk-UA" i="1" dirty="0" smtClean="0"/>
              <a:t>1999</a:t>
            </a:r>
          </a:p>
          <a:p>
            <a:r>
              <a:rPr lang="uk-UA" sz="3300" b="1" dirty="0" err="1" smtClean="0"/>
              <a:t>Номіровський</a:t>
            </a:r>
            <a:r>
              <a:rPr lang="uk-UA" sz="3300" b="1" dirty="0" smtClean="0"/>
              <a:t> Д.А. </a:t>
            </a:r>
            <a:r>
              <a:rPr lang="uk-UA" dirty="0" smtClean="0"/>
              <a:t>– Заслужений вчитель – </a:t>
            </a:r>
            <a:r>
              <a:rPr lang="uk-UA" i="1" dirty="0" smtClean="0"/>
              <a:t>200</a:t>
            </a:r>
            <a:r>
              <a:rPr lang="uk-UA" dirty="0" smtClean="0"/>
              <a:t>3</a:t>
            </a:r>
          </a:p>
          <a:p>
            <a:r>
              <a:rPr lang="uk-UA" sz="3300" b="1" dirty="0" smtClean="0"/>
              <a:t>Редько В.Н. </a:t>
            </a:r>
            <a:r>
              <a:rPr lang="uk-UA" dirty="0" smtClean="0"/>
              <a:t>–  Заслужений діяч науки і техніки – </a:t>
            </a:r>
            <a:r>
              <a:rPr lang="uk-UA" i="1" dirty="0" smtClean="0"/>
              <a:t>2004</a:t>
            </a:r>
          </a:p>
          <a:p>
            <a:r>
              <a:rPr lang="uk-UA" sz="3300" b="1" dirty="0" smtClean="0"/>
              <a:t>Анісімов А.В. </a:t>
            </a:r>
            <a:r>
              <a:rPr lang="uk-UA" dirty="0" smtClean="0"/>
              <a:t>– Заслужений діяч науки і техніки –  </a:t>
            </a:r>
            <a:r>
              <a:rPr lang="uk-UA" i="1" dirty="0" smtClean="0"/>
              <a:t>2005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Видатні випускники – громадські діячі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БІЛОУС Артур – депутат ВРУ</a:t>
            </a:r>
          </a:p>
          <a:p>
            <a:r>
              <a:rPr lang="uk-UA" dirty="0" smtClean="0"/>
              <a:t>БОНДАР Олександр – депутат ВРУ, голова Фонду держмайна</a:t>
            </a:r>
          </a:p>
          <a:p>
            <a:r>
              <a:rPr lang="uk-UA" dirty="0" smtClean="0"/>
              <a:t>БУРЯК Олександр – депутат ВРУ</a:t>
            </a:r>
          </a:p>
          <a:p>
            <a:r>
              <a:rPr lang="uk-UA" dirty="0" smtClean="0"/>
              <a:t>ГУБСЬКИЙ Богдан – депутат ВРУ</a:t>
            </a:r>
          </a:p>
          <a:p>
            <a:r>
              <a:rPr lang="uk-UA" dirty="0" smtClean="0"/>
              <a:t>КУЧЕРЕНКО Олексій – депутат ВРУ, міністр ЖКГ</a:t>
            </a:r>
          </a:p>
          <a:p>
            <a:r>
              <a:rPr lang="uk-UA" dirty="0" smtClean="0"/>
              <a:t>МІТЮКОВ Ігор – міністр фінансів</a:t>
            </a:r>
            <a:endParaRPr lang="ru-RU" dirty="0" smtClean="0"/>
          </a:p>
          <a:p>
            <a:r>
              <a:rPr lang="uk-UA" dirty="0" smtClean="0"/>
              <a:t>ХАРЛІМ Валерій – депутат ВРУ</a:t>
            </a:r>
          </a:p>
          <a:p>
            <a:r>
              <a:rPr lang="uk-UA" dirty="0" smtClean="0"/>
              <a:t>ЧОРНОВОЛЕНКО Олександр – депутат ВРУ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 все це починалось так…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661248"/>
            <a:ext cx="80590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Керуюча обчислювальна машина Інтеграл, 1957 рік</a:t>
            </a:r>
            <a:endParaRPr lang="uk-UA" dirty="0" smtClean="0"/>
          </a:p>
          <a:p>
            <a:pPr algn="ctr"/>
            <a:r>
              <a:rPr lang="uk-UA" dirty="0" smtClean="0"/>
              <a:t>Корпус Наукової бібліотеки </a:t>
            </a:r>
            <a:r>
              <a:rPr lang="uk-UA" dirty="0" err="1" smtClean="0"/>
              <a:t>КДУ</a:t>
            </a:r>
            <a:r>
              <a:rPr lang="uk-UA" dirty="0" smtClean="0"/>
              <a:t>, 4-й поверх.</a:t>
            </a:r>
            <a:endParaRPr lang="ru-RU" dirty="0"/>
          </a:p>
        </p:txBody>
      </p:sp>
      <p:pic>
        <p:nvPicPr>
          <p:cNvPr id="6" name="Рисунок 5" descr="Интеграл 1957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705" y="1252339"/>
            <a:ext cx="6002631" cy="433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Комп'ютерний парк факультету</a:t>
            </a:r>
            <a:endParaRPr lang="uk-UA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1484784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Кількість </a:t>
            </a:r>
            <a:r>
              <a:rPr lang="uk-UA" dirty="0" err="1" smtClean="0"/>
              <a:t>компютерних</a:t>
            </a:r>
            <a:r>
              <a:rPr lang="uk-UA" dirty="0" smtClean="0"/>
              <a:t> класів факультету</a:t>
            </a:r>
            <a:endParaRPr lang="uk-UA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700808"/>
          <a:ext cx="7848872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Комп'ютерні класи факультету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5248"/>
          <a:ext cx="82296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936104"/>
                <a:gridCol w="2376264"/>
                <a:gridCol w="720080"/>
                <a:gridCol w="936104"/>
                <a:gridCol w="245861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Aser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P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-266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Core2 Duo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2000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 733/128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 61 Core2 Duo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0/815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0/815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Core2 Duo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P-420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AMD K6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Р4-2,8-800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2,8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Core2 Duo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6165304"/>
            <a:ext cx="7330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Всього:  14 класів, 132 комп'ютера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Завантаженість класів</a:t>
            </a:r>
            <a:br>
              <a:rPr lang="uk-UA" dirty="0" smtClean="0"/>
            </a:br>
            <a:r>
              <a:rPr lang="uk-UA" sz="4000" dirty="0" smtClean="0"/>
              <a:t>(годин на тиждень)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6288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499992" y="1182732"/>
            <a:ext cx="4606677" cy="5650969"/>
            <a:chOff x="4499992" y="1182732"/>
            <a:chExt cx="4606677" cy="5650969"/>
          </a:xfrm>
        </p:grpSpPr>
        <p:pic>
          <p:nvPicPr>
            <p:cNvPr id="19459" name="Picture 3" descr="D:\20090905\Мои документы\Cybernetics faculty\FC 2014 05 15\Дерево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1182732"/>
              <a:ext cx="4606677" cy="522496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444208" y="6372036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/>
                <a:t>2014</a:t>
              </a:r>
              <a:endParaRPr lang="uk-UA" sz="24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15616" y="637203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1969</a:t>
            </a:r>
            <a:endParaRPr lang="uk-UA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Факультет рік за роком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89813" y="3430741"/>
            <a:ext cx="110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646 </a:t>
            </a:r>
            <a:br>
              <a:rPr lang="uk-UA" b="1" dirty="0" smtClean="0"/>
            </a:br>
            <a:r>
              <a:rPr lang="uk-UA" b="1" dirty="0" smtClean="0"/>
              <a:t>студентів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06" y="3861048"/>
            <a:ext cx="106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4 </a:t>
            </a:r>
            <a:br>
              <a:rPr lang="uk-UA" b="1" dirty="0" smtClean="0"/>
            </a:br>
            <a:r>
              <a:rPr lang="uk-UA" b="1" dirty="0" smtClean="0"/>
              <a:t>кафедри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03690" y="3933056"/>
            <a:ext cx="130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28</a:t>
            </a:r>
            <a:br>
              <a:rPr lang="uk-UA" b="1" dirty="0" smtClean="0"/>
            </a:br>
            <a:r>
              <a:rPr lang="uk-UA" b="1" dirty="0" smtClean="0"/>
              <a:t>викладачів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58868" y="1517883"/>
            <a:ext cx="1415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969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студентів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826" y="2924944"/>
            <a:ext cx="1189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/>
              <a:t>9</a:t>
            </a:r>
            <a:br>
              <a:rPr lang="uk-UA" sz="2400" b="1" dirty="0" smtClean="0"/>
            </a:br>
            <a:r>
              <a:rPr lang="uk-UA" sz="2400" b="1" dirty="0" smtClean="0"/>
              <a:t>кафедр</a:t>
            </a:r>
            <a:endParaRPr lang="uk-U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3140968"/>
            <a:ext cx="1685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109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викладачів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J:\FC 2014 05 15\Саженец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1524000" cy="185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Комп'ютерні сервіси факультету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мережа Wi-Fi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19 точок доступу </a:t>
            </a:r>
            <a:r>
              <a:rPr lang="uk-UA" sz="1800" dirty="0" err="1" smtClean="0">
                <a:latin typeface="Arial"/>
                <a:ea typeface="Times New Roman"/>
              </a:rPr>
              <a:t>Cisco</a:t>
            </a:r>
            <a:r>
              <a:rPr lang="uk-UA" sz="1800" dirty="0" smtClean="0">
                <a:latin typeface="Arial"/>
                <a:ea typeface="Times New Roman"/>
              </a:rPr>
              <a:t> та TP-Link</a:t>
            </a:r>
            <a:endParaRPr lang="ru-RU" sz="18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доступ до ПЗ за програмою Microsoft </a:t>
            </a:r>
            <a:r>
              <a:rPr lang="uk-UA" sz="2400" dirty="0" err="1" smtClean="0">
                <a:latin typeface="Arial"/>
                <a:ea typeface="Times New Roman"/>
              </a:rPr>
              <a:t>DreamSpark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наразі зареєстровано 1950 активних користувачів</a:t>
            </a:r>
            <a:endParaRPr lang="ru-RU" sz="18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домен </a:t>
            </a:r>
            <a:r>
              <a:rPr lang="uk-UA" sz="2400" dirty="0" err="1" smtClean="0">
                <a:latin typeface="Arial"/>
                <a:ea typeface="Times New Roman"/>
              </a:rPr>
              <a:t>Active</a:t>
            </a:r>
            <a:r>
              <a:rPr lang="uk-UA" sz="2400" dirty="0" smtClean="0">
                <a:latin typeface="Arial"/>
                <a:ea typeface="Times New Roman"/>
              </a:rPr>
              <a:t> </a:t>
            </a:r>
            <a:r>
              <a:rPr lang="uk-UA" sz="2400" dirty="0" err="1" smtClean="0">
                <a:latin typeface="Arial"/>
                <a:ea typeface="Times New Roman"/>
              </a:rPr>
              <a:t>Directory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єдина точка входу користувачів до різних сервісів (електронна пошта, файлове сховище, авторизація на персональних комп'ютерах)</a:t>
            </a:r>
            <a:endParaRPr lang="ru-RU" sz="18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обчислювальний кластер дозволяє виконувати </a:t>
            </a:r>
            <a:r>
              <a:rPr lang="uk-UA" sz="2400" dirty="0" err="1" smtClean="0">
                <a:latin typeface="Arial"/>
                <a:ea typeface="Times New Roman"/>
              </a:rPr>
              <a:t>ресурсомісткі</a:t>
            </a:r>
            <a:r>
              <a:rPr lang="uk-UA" sz="2400" dirty="0" smtClean="0">
                <a:latin typeface="Arial"/>
                <a:ea typeface="Times New Roman"/>
              </a:rPr>
              <a:t>, </a:t>
            </a:r>
            <a:r>
              <a:rPr lang="uk-UA" sz="2400" dirty="0" err="1" smtClean="0">
                <a:latin typeface="Arial"/>
                <a:ea typeface="Times New Roman"/>
              </a:rPr>
              <a:t>розпаралелені</a:t>
            </a:r>
            <a:r>
              <a:rPr lang="uk-UA" sz="2400" dirty="0" smtClean="0">
                <a:latin typeface="Arial"/>
                <a:ea typeface="Times New Roman"/>
              </a:rPr>
              <a:t> задачі </a:t>
            </a:r>
            <a:endParaRPr lang="ru-RU" sz="24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IP-камера в холі факультету транслює зображення на сайті факультету</a:t>
            </a:r>
            <a:endParaRPr lang="ru-RU" sz="2400" dirty="0"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www.cyb.univ.kiev.ua</a:t>
            </a:r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328248" cy="49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Статистика роботи сайту </a:t>
            </a:r>
            <a:r>
              <a:rPr lang="uk-UA" dirty="0" smtClean="0"/>
              <a:t>факультету </a:t>
            </a:r>
            <a:r>
              <a:rPr lang="uk-UA" b="0" dirty="0" smtClean="0"/>
              <a:t>(з </a:t>
            </a:r>
            <a:r>
              <a:rPr lang="en-US" b="0" dirty="0" smtClean="0"/>
              <a:t>IV.</a:t>
            </a:r>
            <a:r>
              <a:rPr lang="uk-UA" b="0" dirty="0" smtClean="0"/>
              <a:t>2013)</a:t>
            </a:r>
            <a:endParaRPr lang="uk-UA" b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1" y="2282824"/>
          <a:ext cx="6015559" cy="3306415"/>
        </p:xfrm>
        <a:graphic>
          <a:graphicData uri="http://schemas.openxmlformats.org/drawingml/2006/table">
            <a:tbl>
              <a:tblPr/>
              <a:tblGrid>
                <a:gridCol w="2347535"/>
                <a:gridCol w="929233"/>
                <a:gridCol w="1010744"/>
                <a:gridCol w="945535"/>
                <a:gridCol w="782512"/>
              </a:tblGrid>
              <a:tr h="293089">
                <a:tc>
                  <a:txBody>
                    <a:bodyPr/>
                    <a:lstStyle/>
                    <a:p>
                      <a:pPr algn="just" fontAlgn="t"/>
                      <a:endParaRPr lang="uk-U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Всього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 середньому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7020">
                <a:tc>
                  <a:txBody>
                    <a:bodyPr/>
                    <a:lstStyle/>
                    <a:p>
                      <a:pPr algn="just" fontAlgn="t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 місяць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 тиждень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 день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Сеансів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78949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Користувачів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Середня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кількість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проглянутих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сторінок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за 1 сеанс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884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Середній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час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перебування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сайті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хв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D:\20090905\Мои документы\Cybernetics faculty\FC 2014 05 15\Book Petr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361779" cy="4953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3374785"/>
            <a:ext cx="42037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/>
              <a:t>Висловлюю подя</a:t>
            </a:r>
            <a:r>
              <a:rPr lang="uk-UA" sz="3200" dirty="0" smtClean="0"/>
              <a:t>ку </a:t>
            </a:r>
            <a:endParaRPr lang="uk-UA" sz="3200" dirty="0" smtClean="0"/>
          </a:p>
          <a:p>
            <a:pPr algn="ctr"/>
            <a:r>
              <a:rPr lang="uk-UA" sz="3200" b="1" dirty="0" smtClean="0"/>
              <a:t>ПЕТРУКУ</a:t>
            </a:r>
            <a:r>
              <a:rPr lang="uk-UA" sz="3200" dirty="0" smtClean="0"/>
              <a:t> </a:t>
            </a:r>
          </a:p>
          <a:p>
            <a:pPr algn="ctr"/>
            <a:r>
              <a:rPr lang="uk-UA" sz="3200" dirty="0" smtClean="0"/>
              <a:t>Володимиру Івановичу</a:t>
            </a:r>
          </a:p>
          <a:p>
            <a:pPr algn="ctr"/>
            <a:r>
              <a:rPr lang="uk-UA" sz="3200" dirty="0" smtClean="0"/>
              <a:t>за надані матеріали </a:t>
            </a:r>
          </a:p>
          <a:p>
            <a:pPr algn="ctr"/>
            <a:r>
              <a:rPr lang="uk-UA" sz="3200" dirty="0" smtClean="0"/>
              <a:t>з історії факультету</a:t>
            </a:r>
            <a:endParaRPr lang="ru-RU" sz="3200" dirty="0"/>
          </a:p>
        </p:txBody>
      </p:sp>
      <p:pic>
        <p:nvPicPr>
          <p:cNvPr id="5" name="Picture 2" descr="E:\OLD_250\My Photos !\Киберфак\Ветераны\Petruk_portret_kolor.jpg"/>
          <p:cNvPicPr>
            <a:picLocks noChangeAspect="1" noChangeArrowheads="1"/>
          </p:cNvPicPr>
          <p:nvPr/>
        </p:nvPicPr>
        <p:blipFill>
          <a:blip r:embed="rId3"/>
          <a:srcRect l="21181" t="3700" r="18872" b="34935"/>
          <a:stretch>
            <a:fillRect/>
          </a:stretch>
        </p:blipFill>
        <p:spPr bwMode="auto">
          <a:xfrm>
            <a:off x="5572132" y="928670"/>
            <a:ext cx="153081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latin typeface="Arial Black" pitchFamily="34" charset="0"/>
              </a:rPr>
              <a:t>Дякую за увагу!</a:t>
            </a:r>
            <a:r>
              <a:rPr lang="ru-RU" sz="8000" dirty="0" smtClean="0">
                <a:latin typeface="Arial Black" pitchFamily="34" charset="0"/>
              </a:rPr>
              <a:t/>
            </a:r>
            <a:br>
              <a:rPr lang="ru-RU" sz="8000" dirty="0" smtClean="0">
                <a:latin typeface="Arial Black" pitchFamily="34" charset="0"/>
              </a:rPr>
            </a:br>
            <a:endParaRPr lang="ru-RU" sz="8000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4462482"/>
            <a:ext cx="7286676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/>
              </a:rPr>
              <a:t>Если </a:t>
            </a:r>
            <a:r>
              <a:rPr lang="ru-RU" sz="2400" dirty="0" smtClean="0">
                <a:hlinkClick r:id="rId2"/>
              </a:rPr>
              <a:t>Вы заметили ошибку, выделите, пожалуйста, необходимый текст и нажмите </a:t>
            </a:r>
            <a:r>
              <a:rPr lang="ru-RU" sz="2400" dirty="0" err="1" smtClean="0">
                <a:hlinkClick r:id="rId2"/>
              </a:rPr>
              <a:t>Ctrl+Enter</a:t>
            </a:r>
            <a:r>
              <a:rPr lang="ru-RU" sz="2400" dirty="0" smtClean="0">
                <a:hlinkClick r:id="rId2"/>
              </a:rPr>
              <a:t>, чтобы </a:t>
            </a:r>
            <a:r>
              <a:rPr lang="ru-RU" sz="2400" dirty="0" smtClean="0">
                <a:hlinkClick r:id="rId2"/>
              </a:rPr>
              <a:t>сообщить автору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Батьки-засновники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156176" y="2132856"/>
            <a:ext cx="2808312" cy="4320480"/>
            <a:chOff x="6156176" y="2132856"/>
            <a:chExt cx="2808312" cy="4320480"/>
          </a:xfrm>
        </p:grpSpPr>
        <p:pic>
          <p:nvPicPr>
            <p:cNvPr id="6" name="Picture 5" descr="36a Lyashko bw2"/>
            <p:cNvPicPr>
              <a:picLocks noChangeAspect="1" noChangeArrowheads="1"/>
            </p:cNvPicPr>
            <p:nvPr/>
          </p:nvPicPr>
          <p:blipFill>
            <a:blip r:embed="rId2" cstate="print"/>
            <a:srcRect b="15979"/>
            <a:stretch>
              <a:fillRect/>
            </a:stretch>
          </p:blipFill>
          <p:spPr>
            <a:xfrm>
              <a:off x="6156176" y="2132856"/>
              <a:ext cx="2775227" cy="309634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228184" y="5622339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ЛЯШКО</a:t>
              </a:r>
              <a:r>
                <a:rPr lang="uk-UA" sz="2400" dirty="0" smtClean="0"/>
                <a:t/>
              </a:r>
              <a:br>
                <a:rPr lang="uk-UA" sz="2400" dirty="0" smtClean="0"/>
              </a:br>
              <a:r>
                <a:rPr lang="uk-UA" sz="2400" dirty="0" smtClean="0"/>
                <a:t>Іван Іванович</a:t>
              </a:r>
              <a:endParaRPr lang="uk-UA" sz="2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03848" y="2132856"/>
            <a:ext cx="2736304" cy="4287381"/>
            <a:chOff x="3203848" y="2132856"/>
            <a:chExt cx="2736304" cy="4287381"/>
          </a:xfrm>
        </p:grpSpPr>
        <p:pic>
          <p:nvPicPr>
            <p:cNvPr id="4" name="Picture 5" descr="35 Швець"/>
            <p:cNvPicPr>
              <a:picLocks noChangeAspect="1" noChangeArrowheads="1"/>
            </p:cNvPicPr>
            <p:nvPr/>
          </p:nvPicPr>
          <p:blipFill>
            <a:blip r:embed="rId3" cstate="print"/>
            <a:srcRect l="1886" r="1838" b="19818"/>
            <a:stretch>
              <a:fillRect/>
            </a:stretch>
          </p:blipFill>
          <p:spPr>
            <a:xfrm>
              <a:off x="3203848" y="2132856"/>
              <a:ext cx="2736304" cy="313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388151" y="5589240"/>
              <a:ext cx="23676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b="1" dirty="0" smtClean="0"/>
                <a:t>ШВЕЦЬ</a:t>
              </a:r>
            </a:p>
            <a:p>
              <a:pPr algn="ctr"/>
              <a:r>
                <a:rPr lang="uk-UA" sz="2400" dirty="0" smtClean="0"/>
                <a:t>Іван Трохимович</a:t>
              </a:r>
              <a:endParaRPr lang="ru-RU" sz="2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79512" y="2132856"/>
            <a:ext cx="2808312" cy="4287381"/>
            <a:chOff x="179512" y="2132856"/>
            <a:chExt cx="2808312" cy="4287381"/>
          </a:xfrm>
        </p:grpSpPr>
        <p:pic>
          <p:nvPicPr>
            <p:cNvPr id="1026" name="Picture 2" descr="D:\Мої документи\My Faculty\FC 2014 05 15\Glushkov.png"/>
            <p:cNvPicPr>
              <a:picLocks noChangeAspect="1" noChangeArrowheads="1"/>
            </p:cNvPicPr>
            <p:nvPr/>
          </p:nvPicPr>
          <p:blipFill>
            <a:blip r:embed="rId4" cstate="print"/>
            <a:srcRect l="3979" t="6222" r="8485" b="16001"/>
            <a:stretch>
              <a:fillRect/>
            </a:stretch>
          </p:blipFill>
          <p:spPr bwMode="auto">
            <a:xfrm flipH="1">
              <a:off x="179512" y="2132856"/>
              <a:ext cx="2808312" cy="3191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79512" y="5589240"/>
              <a:ext cx="27267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b="1" dirty="0" smtClean="0"/>
                <a:t>ГЛУШКОВ</a:t>
              </a:r>
            </a:p>
            <a:p>
              <a:pPr algn="ctr"/>
              <a:r>
                <a:rPr lang="uk-UA" sz="2400" dirty="0" smtClean="0"/>
                <a:t>Віктор Михайлович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Декани факультету</a:t>
            </a:r>
            <a:endParaRPr lang="uk-UA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971600" y="1340768"/>
            <a:ext cx="2904307" cy="5112568"/>
            <a:chOff x="971600" y="1340768"/>
            <a:chExt cx="2904307" cy="5112568"/>
          </a:xfrm>
        </p:grpSpPr>
        <p:pic>
          <p:nvPicPr>
            <p:cNvPr id="8" name="Picture 5" descr="36a Lyashko bw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971600" y="1772816"/>
              <a:ext cx="2904307" cy="385662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448874" y="1340768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1969 – 1977 </a:t>
              </a:r>
              <a:endParaRPr lang="uk-U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5601" y="5622339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ЛЯШКО</a:t>
              </a:r>
              <a:r>
                <a:rPr lang="uk-UA" sz="2400" dirty="0" smtClean="0"/>
                <a:t/>
              </a:r>
              <a:br>
                <a:rPr lang="uk-UA" sz="2400" dirty="0" smtClean="0"/>
              </a:br>
              <a:r>
                <a:rPr lang="uk-UA" sz="2400" dirty="0" smtClean="0"/>
                <a:t>Іван Іванович</a:t>
              </a:r>
              <a:endParaRPr lang="uk-UA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79162" y="1340768"/>
            <a:ext cx="2854820" cy="5112568"/>
            <a:chOff x="4779162" y="1340768"/>
            <a:chExt cx="2854820" cy="5112568"/>
          </a:xfrm>
        </p:grpSpPr>
        <p:pic>
          <p:nvPicPr>
            <p:cNvPr id="9" name="Picture 5" descr="37 Бублик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805146" y="1772816"/>
              <a:ext cx="2802852" cy="3856627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868144" y="1340768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1977 – 1984 </a:t>
              </a:r>
              <a:endParaRPr lang="uk-U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9162" y="5622339"/>
              <a:ext cx="2854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b="1" dirty="0" smtClean="0"/>
                <a:t>БУБЛИК</a:t>
              </a:r>
              <a:r>
                <a:rPr lang="uk-UA" sz="2400" dirty="0" smtClean="0"/>
                <a:t/>
              </a:r>
              <a:br>
                <a:rPr lang="uk-UA" sz="2400" dirty="0" smtClean="0"/>
              </a:br>
              <a:r>
                <a:rPr lang="uk-UA" sz="2400" dirty="0" smtClean="0"/>
                <a:t>Борис Миколайович</a:t>
              </a:r>
              <a:endParaRPr 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Декани факультету</a:t>
            </a:r>
            <a:endParaRPr lang="uk-UA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4545" y="1475492"/>
            <a:ext cx="2997295" cy="5109666"/>
            <a:chOff x="134545" y="1475492"/>
            <a:chExt cx="2997295" cy="5109666"/>
          </a:xfrm>
        </p:grpSpPr>
        <p:pic>
          <p:nvPicPr>
            <p:cNvPr id="5" name="Picture 5" descr="38 Редько"/>
            <p:cNvPicPr>
              <a:picLocks noChangeAspect="1" noChangeArrowheads="1"/>
            </p:cNvPicPr>
            <p:nvPr/>
          </p:nvPicPr>
          <p:blipFill>
            <a:blip r:embed="rId2" cstate="print"/>
            <a:srcRect l="16464" t="10908" r="17678" b="20008"/>
            <a:stretch>
              <a:fillRect/>
            </a:stretch>
          </p:blipFill>
          <p:spPr>
            <a:xfrm>
              <a:off x="323528" y="2204865"/>
              <a:ext cx="2736304" cy="324936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27584" y="1475492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1984 - 1987</a:t>
              </a:r>
              <a:endParaRPr lang="uk-UA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545" y="5877272"/>
              <a:ext cx="29972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/>
                <a:t>РЕДЬКО</a:t>
              </a:r>
              <a:r>
                <a:rPr lang="uk-UA" sz="2000" dirty="0" smtClean="0"/>
                <a:t/>
              </a:r>
              <a:br>
                <a:rPr lang="uk-UA" sz="2000" dirty="0" smtClean="0"/>
              </a:br>
              <a:r>
                <a:rPr lang="uk-UA" sz="2000" dirty="0" smtClean="0"/>
                <a:t>Володимир Никифорович</a:t>
              </a:r>
              <a:endParaRPr lang="uk-UA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72646" y="1475492"/>
            <a:ext cx="2739514" cy="5121860"/>
            <a:chOff x="3272646" y="1475492"/>
            <a:chExt cx="2739514" cy="5121860"/>
          </a:xfrm>
        </p:grpSpPr>
        <p:pic>
          <p:nvPicPr>
            <p:cNvPr id="1026" name="Picture 2" descr="D:\20090905\Мои документы\Cybernetics faculty\FC 2014 05 15\Закусило 3.jpg"/>
            <p:cNvPicPr>
              <a:picLocks noChangeAspect="1" noChangeArrowheads="1"/>
            </p:cNvPicPr>
            <p:nvPr/>
          </p:nvPicPr>
          <p:blipFill>
            <a:blip r:embed="rId3" cstate="print"/>
            <a:srcRect l="1" t="776"/>
            <a:stretch>
              <a:fillRect/>
            </a:stretch>
          </p:blipFill>
          <p:spPr bwMode="auto">
            <a:xfrm>
              <a:off x="3272646" y="2257085"/>
              <a:ext cx="2739514" cy="319714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851920" y="1475492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1987 - 2004</a:t>
              </a:r>
              <a:endParaRPr lang="uk-U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3888" y="5889466"/>
              <a:ext cx="21838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/>
                <a:t>ЗАКУСИЛО</a:t>
              </a:r>
              <a:r>
                <a:rPr lang="uk-UA" sz="2000" dirty="0" smtClean="0"/>
                <a:t/>
              </a:r>
              <a:br>
                <a:rPr lang="uk-UA" sz="2000" dirty="0" smtClean="0"/>
              </a:br>
              <a:r>
                <a:rPr lang="uk-UA" sz="2000" dirty="0" smtClean="0"/>
                <a:t>Олег Каленикович</a:t>
              </a:r>
              <a:endParaRPr lang="uk-UA" sz="20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41685" y="1475492"/>
            <a:ext cx="2650795" cy="5121860"/>
            <a:chOff x="6241685" y="1475492"/>
            <a:chExt cx="2650795" cy="5121860"/>
          </a:xfrm>
        </p:grpSpPr>
        <p:pic>
          <p:nvPicPr>
            <p:cNvPr id="7" name="Picture 6" descr="Anisimov A 4"/>
            <p:cNvPicPr>
              <a:picLocks noChangeAspect="1" noChangeArrowheads="1"/>
            </p:cNvPicPr>
            <p:nvPr/>
          </p:nvPicPr>
          <p:blipFill>
            <a:blip r:embed="rId4" cstate="print"/>
            <a:srcRect l="19239" t="18159" r="26542" b="28649"/>
            <a:stretch>
              <a:fillRect/>
            </a:stretch>
          </p:blipFill>
          <p:spPr>
            <a:xfrm>
              <a:off x="6241685" y="2204864"/>
              <a:ext cx="2650795" cy="324936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876256" y="1475492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2004 - …</a:t>
              </a:r>
              <a:endParaRPr lang="uk-U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2200" y="5951021"/>
              <a:ext cx="22545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b="1" dirty="0" smtClean="0"/>
                <a:t>АНІСІМОВ</a:t>
              </a:r>
              <a:r>
                <a:rPr lang="uk-UA" dirty="0" smtClean="0"/>
                <a:t/>
              </a:r>
              <a:br>
                <a:rPr lang="uk-UA" dirty="0" smtClean="0"/>
              </a:br>
              <a:r>
                <a:rPr lang="uk-UA" dirty="0" smtClean="0"/>
                <a:t>Анатолій Васильович</a:t>
              </a:r>
              <a:endParaRPr lang="uk-U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5709632"/>
          <a:ext cx="8820465" cy="671696"/>
        </p:xfrm>
        <a:graphic>
          <a:graphicData uri="http://schemas.openxmlformats.org/drawingml/2006/table">
            <a:tbl>
              <a:tblPr/>
              <a:tblGrid>
                <a:gridCol w="550440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  <a:gridCol w="551335"/>
              </a:tblGrid>
              <a:tr h="2442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10"/>
          <p:cNvSpPr txBox="1">
            <a:spLocks noChangeArrowheads="1"/>
          </p:cNvSpPr>
          <p:nvPr/>
        </p:nvSpPr>
        <p:spPr bwMode="auto">
          <a:xfrm>
            <a:off x="2209800" y="1556792"/>
            <a:ext cx="5362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Кафедра обчислювальної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математики </a:t>
            </a: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</a:rPr>
              <a:t>(заснована 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1957 р)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7832" name="Text Box 11"/>
          <p:cNvSpPr txBox="1">
            <a:spLocks noChangeArrowheads="1"/>
          </p:cNvSpPr>
          <p:nvPr/>
        </p:nvSpPr>
        <p:spPr bwMode="auto">
          <a:xfrm>
            <a:off x="1619672" y="3318083"/>
            <a:ext cx="5756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Кафедра  моделювання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складних систем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1969)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7833" name="Text Box 12"/>
          <p:cNvSpPr txBox="1">
            <a:spLocks noChangeArrowheads="1"/>
          </p:cNvSpPr>
          <p:nvPr/>
        </p:nvSpPr>
        <p:spPr bwMode="auto">
          <a:xfrm>
            <a:off x="2425824" y="5118283"/>
            <a:ext cx="5746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Кафедра  дослідження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операцій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1972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400" dirty="0">
                <a:latin typeface="Times New Roman" pitchFamily="18" charset="0"/>
              </a:rPr>
              <a:t>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 1996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мат</a:t>
            </a:r>
            <a:r>
              <a:rPr lang="uk-UA" sz="2400" dirty="0" smtClean="0">
                <a:latin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 кібернетики)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7834" name="Line 13"/>
          <p:cNvSpPr>
            <a:spLocks noChangeShapeType="1"/>
          </p:cNvSpPr>
          <p:nvPr/>
        </p:nvSpPr>
        <p:spPr bwMode="auto">
          <a:xfrm>
            <a:off x="2537792" y="2708920"/>
            <a:ext cx="4842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7835" name="Line 15"/>
          <p:cNvSpPr>
            <a:spLocks noChangeShapeType="1"/>
          </p:cNvSpPr>
          <p:nvPr/>
        </p:nvSpPr>
        <p:spPr bwMode="auto">
          <a:xfrm flipH="1">
            <a:off x="2587352" y="4509120"/>
            <a:ext cx="45049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141296" y="1124744"/>
            <a:ext cx="1982432" cy="1953508"/>
            <a:chOff x="141296" y="1124744"/>
            <a:chExt cx="1982432" cy="1953508"/>
          </a:xfrm>
        </p:grpSpPr>
        <p:pic>
          <p:nvPicPr>
            <p:cNvPr id="77828" name="Picture 6" descr="Lyashko 4"/>
            <p:cNvPicPr>
              <a:picLocks noChangeAspect="1" noChangeArrowheads="1"/>
            </p:cNvPicPr>
            <p:nvPr/>
          </p:nvPicPr>
          <p:blipFill>
            <a:blip r:embed="rId2" cstate="print"/>
            <a:srcRect l="12532" t="18628" r="12273" b="6209"/>
            <a:stretch>
              <a:fillRect/>
            </a:stretch>
          </p:blipFill>
          <p:spPr bwMode="auto">
            <a:xfrm>
              <a:off x="141296" y="1124744"/>
              <a:ext cx="1982432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95536" y="2708920"/>
              <a:ext cx="1566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Зав.Ляшко</a:t>
              </a:r>
              <a:r>
                <a:rPr lang="uk-UA" dirty="0" smtClean="0"/>
                <a:t> С.І.</a:t>
              </a:r>
              <a:endParaRPr lang="uk-UA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092280" y="2721910"/>
            <a:ext cx="2028504" cy="2219258"/>
            <a:chOff x="7092280" y="2721910"/>
            <a:chExt cx="2028504" cy="2219258"/>
          </a:xfrm>
        </p:grpSpPr>
        <p:pic>
          <p:nvPicPr>
            <p:cNvPr id="77829" name="Picture 7" descr="Garaschenko 4"/>
            <p:cNvPicPr>
              <a:picLocks noChangeAspect="1" noChangeArrowheads="1"/>
            </p:cNvPicPr>
            <p:nvPr/>
          </p:nvPicPr>
          <p:blipFill>
            <a:blip r:embed="rId3" cstate="print"/>
            <a:srcRect l="24213" t="24207" r="23853" b="23920"/>
            <a:stretch>
              <a:fillRect/>
            </a:stretch>
          </p:blipFill>
          <p:spPr bwMode="auto">
            <a:xfrm>
              <a:off x="7452320" y="2721910"/>
              <a:ext cx="1547664" cy="193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092280" y="4571836"/>
              <a:ext cx="202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Зав.Гаращенко</a:t>
              </a:r>
              <a:r>
                <a:rPr lang="uk-UA" dirty="0" smtClean="0"/>
                <a:t> Ф.Г.</a:t>
              </a:r>
              <a:endParaRPr lang="uk-UA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3528" y="4365104"/>
            <a:ext cx="1956628" cy="2376264"/>
            <a:chOff x="323528" y="4365104"/>
            <a:chExt cx="1956628" cy="2376264"/>
          </a:xfrm>
        </p:grpSpPr>
        <p:pic>
          <p:nvPicPr>
            <p:cNvPr id="17410" name="Picture 2" descr="D:\20090905\Мои документы\Cybernetics faculty\FC 2014 05 15\iksan 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365104"/>
              <a:ext cx="1689621" cy="197769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67544" y="6372036"/>
              <a:ext cx="181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Зав.Іксанов</a:t>
              </a:r>
              <a:r>
                <a:rPr lang="uk-UA" dirty="0" smtClean="0"/>
                <a:t> О.М.</a:t>
              </a:r>
              <a:endParaRPr lang="uk-UA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496" y="620688"/>
            <a:ext cx="2195736" cy="3105636"/>
            <a:chOff x="1979712" y="1844824"/>
            <a:chExt cx="2195736" cy="3105636"/>
          </a:xfrm>
        </p:grpSpPr>
        <p:pic>
          <p:nvPicPr>
            <p:cNvPr id="19" name="Picture 5" descr="36a Lyashko bw2"/>
            <p:cNvPicPr>
              <a:picLocks noChangeAspect="1" noChangeArrowheads="1"/>
            </p:cNvPicPr>
            <p:nvPr/>
          </p:nvPicPr>
          <p:blipFill>
            <a:blip r:embed="rId5" cstate="print"/>
            <a:srcRect l="14876" r="10743" b="29049"/>
            <a:stretch>
              <a:fillRect/>
            </a:stretch>
          </p:blipFill>
          <p:spPr>
            <a:xfrm flipH="1">
              <a:off x="2015208" y="1844824"/>
              <a:ext cx="2160240" cy="273630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979712" y="4581128"/>
              <a:ext cx="1112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Ляшко І.І.</a:t>
              </a:r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36296" y="2708920"/>
            <a:ext cx="1907704" cy="2601580"/>
            <a:chOff x="5112568" y="1772816"/>
            <a:chExt cx="1907704" cy="2601580"/>
          </a:xfrm>
        </p:grpSpPr>
        <p:pic>
          <p:nvPicPr>
            <p:cNvPr id="25" name="Picture 5" descr="37 Бублик"/>
            <p:cNvPicPr>
              <a:picLocks noChangeAspect="1" noChangeArrowheads="1"/>
            </p:cNvPicPr>
            <p:nvPr/>
          </p:nvPicPr>
          <p:blipFill>
            <a:blip r:embed="rId6" cstate="print"/>
            <a:srcRect l="27397" r="20969" b="57056"/>
            <a:stretch>
              <a:fillRect/>
            </a:stretch>
          </p:blipFill>
          <p:spPr>
            <a:xfrm>
              <a:off x="5112568" y="1772816"/>
              <a:ext cx="1907704" cy="2183152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5220072" y="4005064"/>
              <a:ext cx="136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Бублик Б.М.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51520" y="3680356"/>
            <a:ext cx="2235200" cy="3177644"/>
            <a:chOff x="3635896" y="3212976"/>
            <a:chExt cx="2235200" cy="3177644"/>
          </a:xfrm>
        </p:grpSpPr>
        <p:pic>
          <p:nvPicPr>
            <p:cNvPr id="2050" name="Picture 2" descr="G:\FC 2014 05 15\Чарин 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212976"/>
              <a:ext cx="2235200" cy="271780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211960" y="602128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Чарин</a:t>
              </a:r>
              <a:r>
                <a:rPr lang="uk-UA" dirty="0" smtClean="0"/>
                <a:t> В.С.</a:t>
              </a:r>
              <a:endParaRPr lang="ru-RU" dirty="0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310952" y="274638"/>
            <a:ext cx="8229600" cy="1143000"/>
          </a:xfrm>
        </p:spPr>
        <p:txBody>
          <a:bodyPr/>
          <a:lstStyle/>
          <a:p>
            <a:r>
              <a:rPr lang="uk-UA" b="0" dirty="0" smtClean="0"/>
              <a:t>Прикладна математика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411760" y="3245433"/>
            <a:ext cx="578273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Кафедра </a:t>
            </a:r>
            <a:r>
              <a:rPr lang="ru-RU" sz="2400" dirty="0" err="1" smtClean="0">
                <a:latin typeface="Times New Roman" pitchFamily="18" charset="0"/>
              </a:rPr>
              <a:t>математичної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інформатики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</a:rPr>
              <a:t>1965, </a:t>
            </a:r>
            <a:r>
              <a:rPr lang="ru-RU" sz="2400" dirty="0" smtClean="0">
                <a:latin typeface="Times New Roman" pitchFamily="18" charset="0"/>
              </a:rPr>
              <a:t>до </a:t>
            </a:r>
            <a:r>
              <a:rPr lang="ru-RU" sz="2400" dirty="0">
                <a:latin typeface="Times New Roman" pitchFamily="18" charset="0"/>
              </a:rPr>
              <a:t>1980 - </a:t>
            </a:r>
            <a:r>
              <a:rPr lang="ru-RU" sz="2400" dirty="0" err="1" smtClean="0">
                <a:latin typeface="Times New Roman" pitchFamily="18" charset="0"/>
              </a:rPr>
              <a:t>математичної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лінгвістики</a:t>
            </a:r>
            <a:r>
              <a:rPr lang="ru-RU" sz="2400" dirty="0" smtClean="0">
                <a:latin typeface="Times New Roman" pitchFamily="18" charset="0"/>
              </a:rPr>
              <a:t>)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195736" y="1484784"/>
            <a:ext cx="469910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Кафедра </a:t>
            </a:r>
            <a:r>
              <a:rPr lang="ru-RU" sz="2400" dirty="0" err="1" smtClean="0">
                <a:latin typeface="Times New Roman" pitchFamily="18" charset="0"/>
              </a:rPr>
              <a:t>теоретичної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кібернетики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1965)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3568" y="5549689"/>
            <a:ext cx="584839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Кафедра </a:t>
            </a:r>
            <a:r>
              <a:rPr lang="ru-RU" sz="2400" dirty="0" err="1" smtClean="0">
                <a:latin typeface="Times New Roman" pitchFamily="18" charset="0"/>
              </a:rPr>
              <a:t>теорії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технології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програмування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1971)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78856" name="Line 9"/>
          <p:cNvSpPr>
            <a:spLocks noChangeShapeType="1"/>
          </p:cNvSpPr>
          <p:nvPr/>
        </p:nvSpPr>
        <p:spPr bwMode="auto">
          <a:xfrm flipH="1">
            <a:off x="3070448" y="2743200"/>
            <a:ext cx="33737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8857" name="Line 10"/>
          <p:cNvSpPr>
            <a:spLocks noChangeShapeType="1"/>
          </p:cNvSpPr>
          <p:nvPr/>
        </p:nvSpPr>
        <p:spPr bwMode="auto">
          <a:xfrm>
            <a:off x="3082280" y="4419600"/>
            <a:ext cx="34339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16" name="Группа 15"/>
          <p:cNvGrpSpPr/>
          <p:nvPr/>
        </p:nvGrpSpPr>
        <p:grpSpPr>
          <a:xfrm>
            <a:off x="7020272" y="692696"/>
            <a:ext cx="1800200" cy="2457564"/>
            <a:chOff x="7020272" y="692696"/>
            <a:chExt cx="1800200" cy="2457564"/>
          </a:xfrm>
        </p:grpSpPr>
        <p:pic>
          <p:nvPicPr>
            <p:cNvPr id="18434" name="Picture 2" descr="D:\20090905\Мои документы\Cybernetics faculty\FC 2014 05 15\Крак.png"/>
            <p:cNvPicPr>
              <a:picLocks noChangeAspect="1" noChangeArrowheads="1"/>
            </p:cNvPicPr>
            <p:nvPr/>
          </p:nvPicPr>
          <p:blipFill>
            <a:blip r:embed="rId3" cstate="print"/>
            <a:srcRect l="36344" t="-1578" r="30445" b="46187"/>
            <a:stretch>
              <a:fillRect/>
            </a:stretch>
          </p:blipFill>
          <p:spPr bwMode="auto">
            <a:xfrm>
              <a:off x="7020272" y="692696"/>
              <a:ext cx="1800200" cy="201622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164288" y="2780928"/>
              <a:ext cx="1529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Зав.Крак</a:t>
              </a:r>
              <a:r>
                <a:rPr lang="uk-UA" dirty="0" smtClean="0"/>
                <a:t> Ю.В.</a:t>
              </a:r>
              <a:endParaRPr lang="uk-UA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1520" y="2348880"/>
            <a:ext cx="2182118" cy="3105636"/>
            <a:chOff x="251520" y="2348880"/>
            <a:chExt cx="2182118" cy="3105636"/>
          </a:xfrm>
        </p:grpSpPr>
        <p:pic>
          <p:nvPicPr>
            <p:cNvPr id="78855" name="Picture 8" descr="Anisimov A 4"/>
            <p:cNvPicPr>
              <a:picLocks noChangeAspect="1" noChangeArrowheads="1"/>
            </p:cNvPicPr>
            <p:nvPr/>
          </p:nvPicPr>
          <p:blipFill>
            <a:blip r:embed="rId4" cstate="print"/>
            <a:srcRect t="18159" r="18178"/>
            <a:stretch>
              <a:fillRect/>
            </a:stretch>
          </p:blipFill>
          <p:spPr bwMode="auto">
            <a:xfrm>
              <a:off x="251520" y="2348880"/>
              <a:ext cx="2182118" cy="2727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67544" y="5085184"/>
              <a:ext cx="1848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Зав.Анісімов</a:t>
              </a:r>
              <a:r>
                <a:rPr lang="uk-UA" dirty="0" smtClean="0"/>
                <a:t> А.В.</a:t>
              </a:r>
              <a:endParaRPr lang="uk-UA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516216" y="4293096"/>
            <a:ext cx="2304256" cy="2457564"/>
            <a:chOff x="6516216" y="4293096"/>
            <a:chExt cx="2304256" cy="2457564"/>
          </a:xfrm>
        </p:grpSpPr>
        <p:pic>
          <p:nvPicPr>
            <p:cNvPr id="78858" name="Picture 11" descr="Нктченко 13"/>
            <p:cNvPicPr>
              <a:picLocks noChangeAspect="1" noChangeArrowheads="1"/>
            </p:cNvPicPr>
            <p:nvPr/>
          </p:nvPicPr>
          <p:blipFill>
            <a:blip r:embed="rId5" cstate="print"/>
            <a:srcRect l="18712" t="28063" r="21411" b="4120"/>
            <a:stretch>
              <a:fillRect/>
            </a:stretch>
          </p:blipFill>
          <p:spPr bwMode="auto">
            <a:xfrm>
              <a:off x="6516216" y="4293096"/>
              <a:ext cx="230425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588224" y="6381328"/>
              <a:ext cx="2082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Зав.Нікітченко</a:t>
              </a:r>
              <a:r>
                <a:rPr lang="uk-UA" dirty="0" smtClean="0"/>
                <a:t> М.С.</a:t>
              </a:r>
              <a:endParaRPr lang="uk-UA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948264" y="548680"/>
            <a:ext cx="1872208" cy="2889612"/>
            <a:chOff x="2915816" y="2420888"/>
            <a:chExt cx="1872208" cy="2889612"/>
          </a:xfrm>
        </p:grpSpPr>
        <p:pic>
          <p:nvPicPr>
            <p:cNvPr id="17" name="Рисунок 16" descr="Глушков та комп.jpg"/>
            <p:cNvPicPr>
              <a:picLocks noChangeAspect="1"/>
            </p:cNvPicPr>
            <p:nvPr/>
          </p:nvPicPr>
          <p:blipFill>
            <a:blip r:embed="rId6" cstate="print"/>
            <a:srcRect r="38095" b="34646"/>
            <a:stretch>
              <a:fillRect/>
            </a:stretch>
          </p:blipFill>
          <p:spPr>
            <a:xfrm flipH="1">
              <a:off x="2915816" y="2420888"/>
              <a:ext cx="1872208" cy="230910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flipH="1">
              <a:off x="3059832" y="4941168"/>
              <a:ext cx="1538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Глушков В.М.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3528" y="2132856"/>
            <a:ext cx="2160240" cy="3173586"/>
            <a:chOff x="3491880" y="1839590"/>
            <a:chExt cx="2160240" cy="3173586"/>
          </a:xfrm>
        </p:grpSpPr>
        <p:pic>
          <p:nvPicPr>
            <p:cNvPr id="1026" name="Picture 2" descr="G:\FC 2014 05 15\Никитина.jpg"/>
            <p:cNvPicPr>
              <a:picLocks noChangeAspect="1" noChangeArrowheads="1"/>
            </p:cNvPicPr>
            <p:nvPr/>
          </p:nvPicPr>
          <p:blipFill>
            <a:blip r:embed="rId7" cstate="print"/>
            <a:srcRect l="10807" t="31531" r="10807"/>
            <a:stretch>
              <a:fillRect/>
            </a:stretch>
          </p:blipFill>
          <p:spPr bwMode="auto">
            <a:xfrm flipV="1">
              <a:off x="3491880" y="1839590"/>
              <a:ext cx="2160240" cy="266953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923928" y="4643844"/>
              <a:ext cx="1378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Нікітіна Ф.О.</a:t>
              </a:r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88224" y="4049688"/>
            <a:ext cx="2232248" cy="2808312"/>
            <a:chOff x="3491880" y="2708920"/>
            <a:chExt cx="2232248" cy="2808312"/>
          </a:xfrm>
        </p:grpSpPr>
        <p:pic>
          <p:nvPicPr>
            <p:cNvPr id="25" name="Picture 5" descr="38 Редько"/>
            <p:cNvPicPr>
              <a:picLocks noChangeAspect="1" noChangeArrowheads="1"/>
            </p:cNvPicPr>
            <p:nvPr/>
          </p:nvPicPr>
          <p:blipFill>
            <a:blip r:embed="rId8" cstate="print"/>
            <a:srcRect l="22314" t="15824" r="23960" b="35186"/>
            <a:stretch>
              <a:fillRect/>
            </a:stretch>
          </p:blipFill>
          <p:spPr>
            <a:xfrm>
              <a:off x="3491880" y="2708920"/>
              <a:ext cx="2232248" cy="230425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06956" y="5147900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Редько В.Н.</a:t>
              </a:r>
              <a:endParaRPr lang="ru-RU" dirty="0"/>
            </a:p>
          </p:txBody>
        </p:sp>
      </p:grp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</a:rPr>
              <a:t>Інформатика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598643" y="4532285"/>
            <a:ext cx="643785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 Кафедра системного </a:t>
            </a:r>
            <a:r>
              <a:rPr lang="ru-RU" sz="2400" dirty="0" err="1">
                <a:latin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</a:rPr>
              <a:t> та </a:t>
            </a: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</a:rPr>
              <a:t>теорії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прийняття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(1988, до 1998 - </a:t>
            </a:r>
            <a:r>
              <a:rPr lang="ru-RU" sz="2400" dirty="0" err="1">
                <a:latin typeface="Times New Roman" pitchFamily="18" charset="0"/>
              </a:rPr>
              <a:t>теорії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автоматизованих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систем)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1619672" y="1773238"/>
            <a:ext cx="44697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Кафедра </a:t>
            </a:r>
            <a:r>
              <a:rPr lang="ru-RU" sz="2400" dirty="0" err="1" smtClean="0">
                <a:latin typeface="Times New Roman" pitchFamily="18" charset="0"/>
              </a:rPr>
              <a:t>прикладної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статистики </a:t>
            </a: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1978)</a:t>
            </a:r>
            <a:endParaRPr lang="ru-RU" sz="2400" dirty="0">
              <a:latin typeface="Times New Roman Cyr" charset="-5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51520" y="3341220"/>
            <a:ext cx="2618577" cy="3193416"/>
            <a:chOff x="251520" y="3341220"/>
            <a:chExt cx="2618577" cy="3193416"/>
          </a:xfrm>
        </p:grpSpPr>
        <p:pic>
          <p:nvPicPr>
            <p:cNvPr id="79877" name="Picture 7" descr="Наконечний"/>
            <p:cNvPicPr>
              <a:picLocks noChangeAspect="1" noChangeArrowheads="1"/>
            </p:cNvPicPr>
            <p:nvPr/>
          </p:nvPicPr>
          <p:blipFill>
            <a:blip r:embed="rId3" cstate="print"/>
            <a:srcRect l="11473" t="13542" r="16681" b="14583"/>
            <a:stretch>
              <a:fillRect/>
            </a:stretch>
          </p:blipFill>
          <p:spPr bwMode="auto">
            <a:xfrm>
              <a:off x="253777" y="3341220"/>
              <a:ext cx="2085975" cy="2608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flipH="1">
              <a:off x="251520" y="6165304"/>
              <a:ext cx="2618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err="1" smtClean="0"/>
                <a:t>Зав.Наконечний</a:t>
              </a:r>
              <a:r>
                <a:rPr lang="uk-UA" dirty="0" smtClean="0"/>
                <a:t> О.Г.</a:t>
              </a:r>
              <a:endParaRPr lang="uk-UA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32240" y="1124744"/>
            <a:ext cx="2087760" cy="3033628"/>
            <a:chOff x="6732240" y="1124744"/>
            <a:chExt cx="2087760" cy="3033628"/>
          </a:xfrm>
        </p:grpSpPr>
        <p:pic>
          <p:nvPicPr>
            <p:cNvPr id="79878" name="Picture 8" descr="Лебедев портрет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1124744"/>
              <a:ext cx="2087760" cy="255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52239" y="3789040"/>
              <a:ext cx="1824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Зав.Лєбєдєв</a:t>
              </a:r>
              <a:r>
                <a:rPr lang="uk-UA" dirty="0" smtClean="0"/>
                <a:t> Є.О.</a:t>
              </a:r>
              <a:endParaRPr lang="uk-UA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56176" y="620688"/>
            <a:ext cx="2736304" cy="3843735"/>
            <a:chOff x="4355976" y="2906925"/>
            <a:chExt cx="2736304" cy="3843735"/>
          </a:xfrm>
        </p:grpSpPr>
        <p:pic>
          <p:nvPicPr>
            <p:cNvPr id="2050" name="Picture 2" descr="G:\FC 2014 05 15\AnisimovVV1947.jpg"/>
            <p:cNvPicPr>
              <a:picLocks noChangeAspect="1" noChangeArrowheads="1"/>
            </p:cNvPicPr>
            <p:nvPr/>
          </p:nvPicPr>
          <p:blipFill>
            <a:blip r:embed="rId5" cstate="print"/>
            <a:srcRect l="5468" r="9449" b="20587"/>
            <a:stretch>
              <a:fillRect/>
            </a:stretch>
          </p:blipFill>
          <p:spPr bwMode="auto">
            <a:xfrm>
              <a:off x="4355976" y="2906925"/>
              <a:ext cx="2736304" cy="340239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921162" y="6381328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Анісімов В.В.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1520" y="3212976"/>
            <a:ext cx="2088232" cy="3393668"/>
            <a:chOff x="395536" y="-675456"/>
            <a:chExt cx="2088232" cy="3393668"/>
          </a:xfrm>
        </p:grpSpPr>
        <p:pic>
          <p:nvPicPr>
            <p:cNvPr id="2051" name="Picture 3" descr="G:\FC 2014 05 15\volkovych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-675456"/>
              <a:ext cx="2088232" cy="2983189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11560" y="2348880"/>
              <a:ext cx="1549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err="1" smtClean="0"/>
                <a:t>Волкович</a:t>
              </a:r>
              <a:r>
                <a:rPr lang="uk-UA" dirty="0" smtClean="0"/>
                <a:t> В.Л.</a:t>
              </a:r>
              <a:endParaRPr lang="ru-RU" dirty="0"/>
            </a:p>
          </p:txBody>
        </p:sp>
      </p:grp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-46856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</a:rPr>
              <a:t>С</a:t>
            </a:r>
            <a:r>
              <a:rPr lang="uk-UA" dirty="0" err="1" smtClean="0">
                <a:latin typeface="Times New Roman" pitchFamily="18" charset="0"/>
              </a:rPr>
              <a:t>истемний</a:t>
            </a:r>
            <a:r>
              <a:rPr lang="uk-UA" dirty="0" smtClean="0">
                <a:latin typeface="Times New Roman" pitchFamily="18" charset="0"/>
              </a:rPr>
              <a:t> аналіз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629</Words>
  <Application>Microsoft Office PowerPoint</Application>
  <PresentationFormat>Экран (4:3)</PresentationFormat>
  <Paragraphs>224</Paragraphs>
  <Slides>24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ФАКУЛЬТЕТ КІБЕРНЕТИКИ</vt:lpstr>
      <vt:lpstr>Факультет рік за роком</vt:lpstr>
      <vt:lpstr>Батьки-засновники</vt:lpstr>
      <vt:lpstr>Декани факультету</vt:lpstr>
      <vt:lpstr>Декани факультету</vt:lpstr>
      <vt:lpstr>Слайд 6</vt:lpstr>
      <vt:lpstr>Прикладна математика</vt:lpstr>
      <vt:lpstr>Інформатика</vt:lpstr>
      <vt:lpstr>Системний аналіз</vt:lpstr>
      <vt:lpstr>Програмна інженерія</vt:lpstr>
      <vt:lpstr>Члени державних академій наук</vt:lpstr>
      <vt:lpstr>Лауреати державних премій</vt:lpstr>
      <vt:lpstr>Почесні звання України</vt:lpstr>
      <vt:lpstr>Видатні випускники – громадські діячі</vt:lpstr>
      <vt:lpstr>А все це починалось так…</vt:lpstr>
      <vt:lpstr>Комп'ютерний парк факультету</vt:lpstr>
      <vt:lpstr>Кількість компютерних класів факультету</vt:lpstr>
      <vt:lpstr>Комп'ютерні класи факультету</vt:lpstr>
      <vt:lpstr>Завантаженість класів (годин на тиждень)</vt:lpstr>
      <vt:lpstr>Комп'ютерні сервіси факультету</vt:lpstr>
      <vt:lpstr>www.cyb.univ.kiev.ua</vt:lpstr>
      <vt:lpstr>Статистика роботи сайту факультету (з IV.2013)</vt:lpstr>
      <vt:lpstr>Слайд 23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vpsh</dc:creator>
  <cp:lastModifiedBy>vpsh</cp:lastModifiedBy>
  <cp:revision>67</cp:revision>
  <dcterms:created xsi:type="dcterms:W3CDTF">2014-05-14T08:07:12Z</dcterms:created>
  <dcterms:modified xsi:type="dcterms:W3CDTF">2014-05-15T09:18:10Z</dcterms:modified>
</cp:coreProperties>
</file>